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25"/>
  </p:notesMasterIdLst>
  <p:sldIdLst>
    <p:sldId id="3330" r:id="rId5"/>
    <p:sldId id="3303" r:id="rId6"/>
    <p:sldId id="3336" r:id="rId7"/>
    <p:sldId id="3257" r:id="rId8"/>
    <p:sldId id="3260" r:id="rId9"/>
    <p:sldId id="3341" r:id="rId10"/>
    <p:sldId id="3345" r:id="rId11"/>
    <p:sldId id="3313" r:id="rId12"/>
    <p:sldId id="3338" r:id="rId13"/>
    <p:sldId id="3342" r:id="rId14"/>
    <p:sldId id="3343" r:id="rId15"/>
    <p:sldId id="3344" r:id="rId16"/>
    <p:sldId id="3339" r:id="rId17"/>
    <p:sldId id="3311" r:id="rId18"/>
    <p:sldId id="3328" r:id="rId19"/>
    <p:sldId id="3346" r:id="rId20"/>
    <p:sldId id="3323" r:id="rId21"/>
    <p:sldId id="3324" r:id="rId22"/>
    <p:sldId id="3282" r:id="rId23"/>
    <p:sldId id="3278" r:id="rId24"/>
  </p:sldIdLst>
  <p:sldSz cx="7772400" cy="10058400"/>
  <p:notesSz cx="6858000" cy="9144000"/>
  <p:kinsoku lang="ja-JP" invalStChars="、。，．・：；？！゛゜ヽヾゝゞ々’”）〕］｝〉》」』】°‰′″℃￠％!%),.:;?]}｡｣､･ﾞﾟ" invalEndChars="‘“（〔［｛〈《「『【￥＄$([\{｢￡"/>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53952F-E027-FAE5-64ED-F559C320F578}" name="Kate Rezabek" initials="" userId="S::kate@keepingcurrentmatters.com::337f3167-86f0-41e2-9333-c15bfccb93c1" providerId="AD"/>
  <p188:author id="{23875C42-2AA9-1295-96A5-EA7061602D6D}" name="Jeymy Idrovo-Gonzalez" initials="JIG" userId="fd5753afe29418f1" providerId="Windows Live"/>
  <p188:author id="{32F65246-D8ED-374E-0EF3-46FA49A9B8B3}" name="Madison Fox" initials="MF" userId="S::madison@keepingcurrentmatters.com::3aa81375-bad6-4989-ab9f-3380454686fc" providerId="AD"/>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ADB4C4AD-B500-1689-94EC-4EEAEDD3FE00}" name="Jeymy Idrovo" initials="JI" userId="S::jeymy@keepingcurrentmatters.com::567584d3-5eb9-4337-9ebd-e3c56279d744" providerId="AD"/>
  <p188:author id="{FA443FB4-748F-D942-9D0E-EE87C8DDC7EC}" name="Nikki Arpino" initials="NA" userId="WhutqSSPiFnB3YdNPNZ3vvYP7h2tGQzXDooSVebKFXQ=" providerId="None"/>
  <p188:author id="{944F0CB8-A37A-533B-5220-AF166686168D}" name="Alex Rowsey" initials="AR" userId="S::alex.rowsey@keepingcurrentmatters.com::bd2b0ae8-de0d-4e41-9115-deb422f565cd" providerId="AD"/>
  <p188:author id="{4A40DDE8-9449-F26F-DE3E-8617576C0CEF}" name="Tommy Proffitt (he/him)" initials="TP(" userId="S::tommy@keepingcurrentmatters.com::d8c11b56-f8b8-4a59-ab46-a7325032f9d2"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3"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6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9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69" clrIdx="3">
    <p:extLst>
      <p:ext uri="{19B8F6BF-5375-455C-9EA6-DF929625EA0E}">
        <p15:presenceInfo xmlns:p15="http://schemas.microsoft.com/office/powerpoint/2012/main" userId="Jeymy Idrovo" providerId="None"/>
      </p:ext>
    </p:extLst>
  </p:cmAuthor>
  <p:cmAuthor id="5" name="Kate Rezabek" initials="KR" lastIdx="145" clrIdx="4">
    <p:extLst>
      <p:ext uri="{19B8F6BF-5375-455C-9EA6-DF929625EA0E}">
        <p15:presenceInfo xmlns:p15="http://schemas.microsoft.com/office/powerpoint/2012/main" userId="S::kate@keepingcurrentmatters.com::c82c6c9b-0862-4e9b-b07e-8ec0e0a445f7" providerId="AD"/>
      </p:ext>
    </p:extLst>
  </p:cmAuthor>
  <p:cmAuthor id="6" name="Nikki Arpino" initials="NA [2]" lastIdx="3" clrIdx="5">
    <p:extLst>
      <p:ext uri="{19B8F6BF-5375-455C-9EA6-DF929625EA0E}">
        <p15:presenceInfo xmlns:p15="http://schemas.microsoft.com/office/powerpoint/2012/main" userId="WhutqSSPiFnB3YdNPNZ3vvYP7h2tGQzXDooSVebKFX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00FF"/>
    <a:srgbClr val="929292"/>
    <a:srgbClr val="DDE1E5"/>
    <a:srgbClr val="14ADF0"/>
    <a:srgbClr val="313940"/>
    <a:srgbClr val="E7F2FC"/>
    <a:srgbClr val="CBE3F9"/>
    <a:srgbClr val="F79443"/>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6B1CDF-232F-44AD-9D06-887611A98CAB}" v="1" dt="2024-09-01T01:21:51.7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88" autoAdjust="0"/>
    <p:restoredTop sz="94317" autoAdjust="0"/>
  </p:normalViewPr>
  <p:slideViewPr>
    <p:cSldViewPr snapToGrid="0">
      <p:cViewPr varScale="1">
        <p:scale>
          <a:sx n="72" d="100"/>
          <a:sy n="72" d="100"/>
        </p:scale>
        <p:origin x="3096" y="3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44075675676921E-2"/>
          <c:y val="5.7500011318899868E-2"/>
          <c:w val="0.91560073584939716"/>
          <c:h val="0.91392498305609926"/>
        </c:manualLayout>
      </c:layout>
      <c:barChart>
        <c:barDir val="col"/>
        <c:grouping val="clustered"/>
        <c:varyColors val="0"/>
        <c:ser>
          <c:idx val="0"/>
          <c:order val="0"/>
          <c:tx>
            <c:strRef>
              <c:f>Sheet1!$B$1</c:f>
              <c:strCache>
                <c:ptCount val="1"/>
                <c:pt idx="0">
                  <c:v>YOY</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1C5F-4848-BD5F-F69B79B33092}"/>
              </c:ext>
            </c:extLst>
          </c:dPt>
          <c:dLbls>
            <c:dLbl>
              <c:idx val="0"/>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1C5F-4848-BD5F-F69B79B33092}"/>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mmm\-yy</c:formatCode>
                <c:ptCount val="1"/>
              </c:numCache>
            </c:numRef>
          </c:cat>
          <c:val>
            <c:numRef>
              <c:f>Sheet1!$B$2</c:f>
              <c:numCache>
                <c:formatCode>0.0%</c:formatCode>
                <c:ptCount val="1"/>
                <c:pt idx="0">
                  <c:v>0.36599999999999999</c:v>
                </c:pt>
              </c:numCache>
            </c:numRef>
          </c:val>
          <c:extLst>
            <c:ext xmlns:c16="http://schemas.microsoft.com/office/drawing/2014/chart" uri="{C3380CC4-5D6E-409C-BE32-E72D297353CC}">
              <c16:uniqueId val="{00000002-1C5F-4848-BD5F-F69B79B33092}"/>
            </c:ext>
          </c:extLst>
        </c:ser>
        <c:ser>
          <c:idx val="1"/>
          <c:order val="1"/>
          <c:tx>
            <c:strRef>
              <c:f>Sheet1!$C$1</c:f>
              <c:strCache>
                <c:ptCount val="1"/>
                <c:pt idx="0">
                  <c:v>Pre-Pandemic</c:v>
                </c:pt>
              </c:strCache>
            </c:strRef>
          </c:tx>
          <c:spPr>
            <a:solidFill>
              <a:srgbClr val="FF0000"/>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4-1C5F-4848-BD5F-F69B79B3309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mmm\-yy</c:formatCode>
                <c:ptCount val="1"/>
              </c:numCache>
            </c:numRef>
          </c:cat>
          <c:val>
            <c:numRef>
              <c:f>Sheet1!$C$2</c:f>
              <c:numCache>
                <c:formatCode>0.0%</c:formatCode>
                <c:ptCount val="1"/>
                <c:pt idx="0">
                  <c:v>-0.28699999999999998</c:v>
                </c:pt>
              </c:numCache>
            </c:numRef>
          </c:val>
          <c:extLst>
            <c:ext xmlns:c16="http://schemas.microsoft.com/office/drawing/2014/chart" uri="{C3380CC4-5D6E-409C-BE32-E72D297353CC}">
              <c16:uniqueId val="{00000005-1C5F-4848-BD5F-F69B79B33092}"/>
            </c:ext>
          </c:extLst>
        </c:ser>
        <c:dLbls>
          <c:dLblPos val="outEnd"/>
          <c:showLegendKey val="0"/>
          <c:showVal val="1"/>
          <c:showCatName val="0"/>
          <c:showSerName val="0"/>
          <c:showPercent val="0"/>
          <c:showBubbleSize val="0"/>
        </c:dLbls>
        <c:gapWidth val="50"/>
        <c:overlap val="-25"/>
        <c:axId val="934878240"/>
        <c:axId val="934873920"/>
      </c:barChart>
      <c:catAx>
        <c:axId val="934878240"/>
        <c:scaling>
          <c:orientation val="minMax"/>
        </c:scaling>
        <c:delete val="0"/>
        <c:axPos val="b"/>
        <c:numFmt formatCode="mmm\-yy"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34873920"/>
        <c:crosses val="autoZero"/>
        <c:auto val="1"/>
        <c:lblAlgn val="ctr"/>
        <c:lblOffset val="100"/>
        <c:noMultiLvlLbl val="0"/>
      </c:catAx>
      <c:valAx>
        <c:axId val="934873920"/>
        <c:scaling>
          <c:orientation val="minMax"/>
          <c:max val="0.5"/>
          <c:min val="-0.5"/>
        </c:scaling>
        <c:delete val="0"/>
        <c:axPos val="l"/>
        <c:majorGridlines>
          <c:spPr>
            <a:ln w="9525" cap="flat" cmpd="sng" algn="ctr">
              <a:solidFill>
                <a:srgbClr val="DDE1E5"/>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34878240"/>
        <c:crosses val="autoZero"/>
        <c:crossBetween val="between"/>
      </c:valAx>
      <c:spPr>
        <a:noFill/>
        <a:ln>
          <a:noFill/>
        </a:ln>
        <a:effectLst/>
      </c:spPr>
    </c:plotArea>
    <c:legend>
      <c:legendPos val="t"/>
      <c:layout>
        <c:manualLayout>
          <c:xMode val="edge"/>
          <c:yMode val="edge"/>
          <c:x val="0.67309383711764204"/>
          <c:y val="7.7500015255908508E-2"/>
          <c:w val="0.29310062465831005"/>
          <c:h val="0.118676153246039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486200228287401E-2"/>
          <c:y val="6.0976921809702017E-2"/>
          <c:w val="0.94954674512636628"/>
          <c:h val="0.8529861522206803"/>
        </c:manualLayout>
      </c:layout>
      <c:barChart>
        <c:barDir val="col"/>
        <c:grouping val="clustered"/>
        <c:varyColors val="0"/>
        <c:ser>
          <c:idx val="0"/>
          <c:order val="0"/>
          <c:tx>
            <c:strRef>
              <c:f>Sheet1!$B$1</c:f>
              <c:strCache>
                <c:ptCount val="1"/>
                <c:pt idx="0">
                  <c:v>Year-over-Year Change in Prices</c:v>
                </c:pt>
              </c:strCache>
            </c:strRef>
          </c:tx>
          <c:spPr>
            <a:solidFill>
              <a:schemeClr val="accent2"/>
            </a:solidFill>
            <a:ln>
              <a:noFill/>
            </a:ln>
            <a:effectLst/>
          </c:spPr>
          <c:invertIfNegative val="0"/>
          <c:dPt>
            <c:idx val="0"/>
            <c:invertIfNegative val="0"/>
            <c:bubble3D val="0"/>
            <c:spPr>
              <a:solidFill>
                <a:srgbClr val="73C359"/>
              </a:solidFill>
              <a:ln>
                <a:noFill/>
              </a:ln>
              <a:effectLst/>
            </c:spPr>
            <c:extLst>
              <c:ext xmlns:c16="http://schemas.microsoft.com/office/drawing/2014/chart" uri="{C3380CC4-5D6E-409C-BE32-E72D297353CC}">
                <c16:uniqueId val="{00000001-5082-4D45-AAC5-2DAF136AF3DF}"/>
              </c:ext>
            </c:extLst>
          </c:dPt>
          <c:dPt>
            <c:idx val="1"/>
            <c:invertIfNegative val="0"/>
            <c:bubble3D val="0"/>
            <c:spPr>
              <a:solidFill>
                <a:srgbClr val="73C359"/>
              </a:solidFill>
              <a:ln>
                <a:noFill/>
              </a:ln>
              <a:effectLst/>
            </c:spPr>
            <c:extLst>
              <c:ext xmlns:c16="http://schemas.microsoft.com/office/drawing/2014/chart" uri="{C3380CC4-5D6E-409C-BE32-E72D297353CC}">
                <c16:uniqueId val="{00000003-5082-4D45-AAC5-2DAF136AF3DF}"/>
              </c:ext>
            </c:extLst>
          </c:dPt>
          <c:dPt>
            <c:idx val="2"/>
            <c:invertIfNegative val="0"/>
            <c:bubble3D val="0"/>
            <c:spPr>
              <a:solidFill>
                <a:srgbClr val="73C359"/>
              </a:solidFill>
              <a:ln>
                <a:noFill/>
              </a:ln>
              <a:effectLst/>
            </c:spPr>
            <c:extLst>
              <c:ext xmlns:c16="http://schemas.microsoft.com/office/drawing/2014/chart" uri="{C3380CC4-5D6E-409C-BE32-E72D297353CC}">
                <c16:uniqueId val="{00000005-5082-4D45-AAC5-2DAF136AF3DF}"/>
              </c:ext>
            </c:extLst>
          </c:dPt>
          <c:dPt>
            <c:idx val="3"/>
            <c:invertIfNegative val="0"/>
            <c:bubble3D val="0"/>
            <c:spPr>
              <a:solidFill>
                <a:srgbClr val="73C359"/>
              </a:solidFill>
              <a:ln>
                <a:noFill/>
              </a:ln>
              <a:effectLst/>
            </c:spPr>
            <c:extLst>
              <c:ext xmlns:c16="http://schemas.microsoft.com/office/drawing/2014/chart" uri="{C3380CC4-5D6E-409C-BE32-E72D297353CC}">
                <c16:uniqueId val="{00000007-5082-4D45-AAC5-2DAF136AF3DF}"/>
              </c:ext>
            </c:extLst>
          </c:dPt>
          <c:dPt>
            <c:idx val="4"/>
            <c:invertIfNegative val="0"/>
            <c:bubble3D val="0"/>
            <c:spPr>
              <a:solidFill>
                <a:srgbClr val="73C359"/>
              </a:solidFill>
              <a:ln>
                <a:noFill/>
              </a:ln>
              <a:effectLst/>
            </c:spPr>
            <c:extLst>
              <c:ext xmlns:c16="http://schemas.microsoft.com/office/drawing/2014/chart" uri="{C3380CC4-5D6E-409C-BE32-E72D297353CC}">
                <c16:uniqueId val="{00000009-5082-4D45-AAC5-2DAF136AF3DF}"/>
              </c:ext>
            </c:extLst>
          </c:dPt>
          <c:dPt>
            <c:idx val="5"/>
            <c:invertIfNegative val="0"/>
            <c:bubble3D val="0"/>
            <c:spPr>
              <a:solidFill>
                <a:srgbClr val="73C359"/>
              </a:solidFill>
              <a:ln>
                <a:noFill/>
              </a:ln>
              <a:effectLst/>
            </c:spPr>
            <c:extLst>
              <c:ext xmlns:c16="http://schemas.microsoft.com/office/drawing/2014/chart" uri="{C3380CC4-5D6E-409C-BE32-E72D297353CC}">
                <c16:uniqueId val="{0000000B-5082-4D45-AAC5-2DAF136AF3DF}"/>
              </c:ext>
            </c:extLst>
          </c:dPt>
          <c:dPt>
            <c:idx val="6"/>
            <c:invertIfNegative val="0"/>
            <c:bubble3D val="0"/>
            <c:spPr>
              <a:solidFill>
                <a:srgbClr val="73C359"/>
              </a:solidFill>
              <a:ln>
                <a:noFill/>
              </a:ln>
              <a:effectLst/>
            </c:spPr>
            <c:extLst>
              <c:ext xmlns:c16="http://schemas.microsoft.com/office/drawing/2014/chart" uri="{C3380CC4-5D6E-409C-BE32-E72D297353CC}">
                <c16:uniqueId val="{00000032-1529-412B-88F6-430FCB62676D}"/>
              </c:ext>
            </c:extLst>
          </c:dPt>
          <c:dPt>
            <c:idx val="7"/>
            <c:invertIfNegative val="0"/>
            <c:bubble3D val="0"/>
            <c:spPr>
              <a:solidFill>
                <a:srgbClr val="73C359"/>
              </a:solidFill>
              <a:ln>
                <a:noFill/>
              </a:ln>
              <a:effectLst/>
            </c:spPr>
            <c:extLst>
              <c:ext xmlns:c16="http://schemas.microsoft.com/office/drawing/2014/chart" uri="{C3380CC4-5D6E-409C-BE32-E72D297353CC}">
                <c16:uniqueId val="{00000031-1529-412B-88F6-430FCB62676D}"/>
              </c:ext>
            </c:extLst>
          </c:dPt>
          <c:dPt>
            <c:idx val="8"/>
            <c:invertIfNegative val="0"/>
            <c:bubble3D val="0"/>
            <c:spPr>
              <a:solidFill>
                <a:srgbClr val="73C359"/>
              </a:solidFill>
              <a:ln>
                <a:noFill/>
              </a:ln>
              <a:effectLst/>
            </c:spPr>
            <c:extLst>
              <c:ext xmlns:c16="http://schemas.microsoft.com/office/drawing/2014/chart" uri="{C3380CC4-5D6E-409C-BE32-E72D297353CC}">
                <c16:uniqueId val="{00000030-1529-412B-88F6-430FCB62676D}"/>
              </c:ext>
            </c:extLst>
          </c:dPt>
          <c:dPt>
            <c:idx val="9"/>
            <c:invertIfNegative val="0"/>
            <c:bubble3D val="0"/>
            <c:spPr>
              <a:solidFill>
                <a:srgbClr val="73C359"/>
              </a:solidFill>
              <a:ln>
                <a:noFill/>
              </a:ln>
              <a:effectLst/>
            </c:spPr>
            <c:extLst>
              <c:ext xmlns:c16="http://schemas.microsoft.com/office/drawing/2014/chart" uri="{C3380CC4-5D6E-409C-BE32-E72D297353CC}">
                <c16:uniqueId val="{0000000D-5082-4D45-AAC5-2DAF136AF3DF}"/>
              </c:ext>
            </c:extLst>
          </c:dPt>
          <c:dPt>
            <c:idx val="10"/>
            <c:invertIfNegative val="0"/>
            <c:bubble3D val="0"/>
            <c:spPr>
              <a:solidFill>
                <a:srgbClr val="73C359"/>
              </a:solidFill>
              <a:ln>
                <a:noFill/>
              </a:ln>
              <a:effectLst/>
            </c:spPr>
            <c:extLst>
              <c:ext xmlns:c16="http://schemas.microsoft.com/office/drawing/2014/chart" uri="{C3380CC4-5D6E-409C-BE32-E72D297353CC}">
                <c16:uniqueId val="{0000000F-5082-4D45-AAC5-2DAF136AF3DF}"/>
              </c:ext>
            </c:extLst>
          </c:dPt>
          <c:dPt>
            <c:idx val="11"/>
            <c:invertIfNegative val="0"/>
            <c:bubble3D val="0"/>
            <c:spPr>
              <a:solidFill>
                <a:srgbClr val="73C359"/>
              </a:solidFill>
              <a:ln>
                <a:noFill/>
              </a:ln>
              <a:effectLst/>
            </c:spPr>
            <c:extLst>
              <c:ext xmlns:c16="http://schemas.microsoft.com/office/drawing/2014/chart" uri="{C3380CC4-5D6E-409C-BE32-E72D297353CC}">
                <c16:uniqueId val="{00000011-5082-4D45-AAC5-2DAF136AF3DF}"/>
              </c:ext>
            </c:extLst>
          </c:dPt>
          <c:dPt>
            <c:idx val="12"/>
            <c:invertIfNegative val="0"/>
            <c:bubble3D val="0"/>
            <c:spPr>
              <a:solidFill>
                <a:srgbClr val="73C359"/>
              </a:solidFill>
              <a:ln>
                <a:noFill/>
              </a:ln>
              <a:effectLst/>
            </c:spPr>
            <c:extLst>
              <c:ext xmlns:c16="http://schemas.microsoft.com/office/drawing/2014/chart" uri="{C3380CC4-5D6E-409C-BE32-E72D297353CC}">
                <c16:uniqueId val="{00000013-5082-4D45-AAC5-2DAF136AF3DF}"/>
              </c:ext>
            </c:extLst>
          </c:dPt>
          <c:dPt>
            <c:idx val="13"/>
            <c:invertIfNegative val="0"/>
            <c:bubble3D val="0"/>
            <c:spPr>
              <a:solidFill>
                <a:srgbClr val="73C359"/>
              </a:solidFill>
              <a:ln>
                <a:noFill/>
              </a:ln>
              <a:effectLst/>
            </c:spPr>
            <c:extLst>
              <c:ext xmlns:c16="http://schemas.microsoft.com/office/drawing/2014/chart" uri="{C3380CC4-5D6E-409C-BE32-E72D297353CC}">
                <c16:uniqueId val="{00000015-5082-4D45-AAC5-2DAF136AF3DF}"/>
              </c:ext>
            </c:extLst>
          </c:dPt>
          <c:dPt>
            <c:idx val="14"/>
            <c:invertIfNegative val="0"/>
            <c:bubble3D val="0"/>
            <c:spPr>
              <a:solidFill>
                <a:srgbClr val="73C359"/>
              </a:solidFill>
              <a:ln>
                <a:noFill/>
              </a:ln>
              <a:effectLst/>
            </c:spPr>
            <c:extLst>
              <c:ext xmlns:c16="http://schemas.microsoft.com/office/drawing/2014/chart" uri="{C3380CC4-5D6E-409C-BE32-E72D297353CC}">
                <c16:uniqueId val="{00000017-5082-4D45-AAC5-2DAF136AF3DF}"/>
              </c:ext>
            </c:extLst>
          </c:dPt>
          <c:dPt>
            <c:idx val="15"/>
            <c:invertIfNegative val="0"/>
            <c:bubble3D val="0"/>
            <c:spPr>
              <a:solidFill>
                <a:schemeClr val="accent4"/>
              </a:solidFill>
              <a:ln>
                <a:noFill/>
              </a:ln>
              <a:effectLst/>
            </c:spPr>
            <c:extLst>
              <c:ext xmlns:c16="http://schemas.microsoft.com/office/drawing/2014/chart" uri="{C3380CC4-5D6E-409C-BE32-E72D297353CC}">
                <c16:uniqueId val="{00000019-5082-4D45-AAC5-2DAF136AF3DF}"/>
              </c:ext>
            </c:extLst>
          </c:dPt>
          <c:dPt>
            <c:idx val="16"/>
            <c:invertIfNegative val="0"/>
            <c:bubble3D val="0"/>
            <c:spPr>
              <a:solidFill>
                <a:schemeClr val="accent4"/>
              </a:solidFill>
              <a:ln>
                <a:noFill/>
              </a:ln>
              <a:effectLst/>
            </c:spPr>
            <c:extLst>
              <c:ext xmlns:c16="http://schemas.microsoft.com/office/drawing/2014/chart" uri="{C3380CC4-5D6E-409C-BE32-E72D297353CC}">
                <c16:uniqueId val="{0000001B-5082-4D45-AAC5-2DAF136AF3DF}"/>
              </c:ext>
            </c:extLst>
          </c:dPt>
          <c:dPt>
            <c:idx val="18"/>
            <c:invertIfNegative val="0"/>
            <c:bubble3D val="0"/>
            <c:spPr>
              <a:solidFill>
                <a:srgbClr val="73C359"/>
              </a:solidFill>
              <a:ln>
                <a:noFill/>
              </a:ln>
              <a:effectLst/>
            </c:spPr>
            <c:extLst>
              <c:ext xmlns:c16="http://schemas.microsoft.com/office/drawing/2014/chart" uri="{C3380CC4-5D6E-409C-BE32-E72D297353CC}">
                <c16:uniqueId val="{0000001D-5082-4D45-AAC5-2DAF136AF3DF}"/>
              </c:ext>
            </c:extLst>
          </c:dPt>
          <c:dPt>
            <c:idx val="19"/>
            <c:invertIfNegative val="0"/>
            <c:bubble3D val="0"/>
            <c:spPr>
              <a:solidFill>
                <a:srgbClr val="73C359"/>
              </a:solidFill>
              <a:ln>
                <a:noFill/>
              </a:ln>
              <a:effectLst/>
            </c:spPr>
            <c:extLst>
              <c:ext xmlns:c16="http://schemas.microsoft.com/office/drawing/2014/chart" uri="{C3380CC4-5D6E-409C-BE32-E72D297353CC}">
                <c16:uniqueId val="{0000001F-5082-4D45-AAC5-2DAF136AF3DF}"/>
              </c:ext>
            </c:extLst>
          </c:dPt>
          <c:dPt>
            <c:idx val="20"/>
            <c:invertIfNegative val="0"/>
            <c:bubble3D val="0"/>
            <c:spPr>
              <a:solidFill>
                <a:srgbClr val="73C359"/>
              </a:solidFill>
              <a:ln>
                <a:noFill/>
              </a:ln>
              <a:effectLst/>
            </c:spPr>
            <c:extLst>
              <c:ext xmlns:c16="http://schemas.microsoft.com/office/drawing/2014/chart" uri="{C3380CC4-5D6E-409C-BE32-E72D297353CC}">
                <c16:uniqueId val="{00000021-5082-4D45-AAC5-2DAF136AF3DF}"/>
              </c:ext>
            </c:extLst>
          </c:dPt>
          <c:dPt>
            <c:idx val="21"/>
            <c:invertIfNegative val="0"/>
            <c:bubble3D val="0"/>
            <c:spPr>
              <a:solidFill>
                <a:srgbClr val="73C359"/>
              </a:solidFill>
              <a:ln>
                <a:noFill/>
              </a:ln>
              <a:effectLst/>
            </c:spPr>
            <c:extLst>
              <c:ext xmlns:c16="http://schemas.microsoft.com/office/drawing/2014/chart" uri="{C3380CC4-5D6E-409C-BE32-E72D297353CC}">
                <c16:uniqueId val="{00000023-5082-4D45-AAC5-2DAF136AF3DF}"/>
              </c:ext>
            </c:extLst>
          </c:dPt>
          <c:dPt>
            <c:idx val="22"/>
            <c:invertIfNegative val="0"/>
            <c:bubble3D val="0"/>
            <c:spPr>
              <a:solidFill>
                <a:srgbClr val="73C359"/>
              </a:solidFill>
              <a:ln>
                <a:noFill/>
              </a:ln>
              <a:effectLst/>
            </c:spPr>
            <c:extLst>
              <c:ext xmlns:c16="http://schemas.microsoft.com/office/drawing/2014/chart" uri="{C3380CC4-5D6E-409C-BE32-E72D297353CC}">
                <c16:uniqueId val="{00000025-5082-4D45-AAC5-2DAF136AF3DF}"/>
              </c:ext>
            </c:extLst>
          </c:dPt>
          <c:dPt>
            <c:idx val="23"/>
            <c:invertIfNegative val="0"/>
            <c:bubble3D val="0"/>
            <c:spPr>
              <a:solidFill>
                <a:srgbClr val="73C359"/>
              </a:solidFill>
              <a:ln>
                <a:noFill/>
              </a:ln>
              <a:effectLst/>
            </c:spPr>
            <c:extLst>
              <c:ext xmlns:c16="http://schemas.microsoft.com/office/drawing/2014/chart" uri="{C3380CC4-5D6E-409C-BE32-E72D297353CC}">
                <c16:uniqueId val="{00000027-5082-4D45-AAC5-2DAF136AF3DF}"/>
              </c:ext>
            </c:extLst>
          </c:dPt>
          <c:dPt>
            <c:idx val="24"/>
            <c:invertIfNegative val="0"/>
            <c:bubble3D val="0"/>
            <c:spPr>
              <a:solidFill>
                <a:srgbClr val="73C359"/>
              </a:solidFill>
              <a:ln>
                <a:noFill/>
              </a:ln>
              <a:effectLst/>
            </c:spPr>
            <c:extLst>
              <c:ext xmlns:c16="http://schemas.microsoft.com/office/drawing/2014/chart" uri="{C3380CC4-5D6E-409C-BE32-E72D297353CC}">
                <c16:uniqueId val="{00000029-5082-4D45-AAC5-2DAF136AF3DF}"/>
              </c:ext>
            </c:extLst>
          </c:dPt>
          <c:dPt>
            <c:idx val="25"/>
            <c:invertIfNegative val="0"/>
            <c:bubble3D val="0"/>
            <c:spPr>
              <a:solidFill>
                <a:srgbClr val="73C359"/>
              </a:solidFill>
              <a:ln>
                <a:noFill/>
              </a:ln>
              <a:effectLst/>
            </c:spPr>
            <c:extLst>
              <c:ext xmlns:c16="http://schemas.microsoft.com/office/drawing/2014/chart" uri="{C3380CC4-5D6E-409C-BE32-E72D297353CC}">
                <c16:uniqueId val="{0000002B-5082-4D45-AAC5-2DAF136AF3DF}"/>
              </c:ext>
            </c:extLst>
          </c:dPt>
          <c:dPt>
            <c:idx val="26"/>
            <c:invertIfNegative val="0"/>
            <c:bubble3D val="0"/>
            <c:spPr>
              <a:solidFill>
                <a:srgbClr val="73C359"/>
              </a:solidFill>
              <a:ln>
                <a:noFill/>
              </a:ln>
              <a:effectLst/>
            </c:spPr>
            <c:extLst>
              <c:ext xmlns:c16="http://schemas.microsoft.com/office/drawing/2014/chart" uri="{C3380CC4-5D6E-409C-BE32-E72D297353CC}">
                <c16:uniqueId val="{0000002D-5082-4D45-AAC5-2DAF136AF3DF}"/>
              </c:ext>
            </c:extLst>
          </c:dPt>
          <c:dPt>
            <c:idx val="27"/>
            <c:invertIfNegative val="0"/>
            <c:bubble3D val="0"/>
            <c:spPr>
              <a:solidFill>
                <a:srgbClr val="73C359"/>
              </a:solidFill>
              <a:ln>
                <a:noFill/>
              </a:ln>
              <a:effectLst/>
            </c:spPr>
            <c:extLst>
              <c:ext xmlns:c16="http://schemas.microsoft.com/office/drawing/2014/chart" uri="{C3380CC4-5D6E-409C-BE32-E72D297353CC}">
                <c16:uniqueId val="{0000002F-5082-4D45-AAC5-2DAF136AF3DF}"/>
              </c:ext>
            </c:extLst>
          </c:dPt>
          <c:cat>
            <c:strRef>
              <c:f>Sheet1!$A$2:$A$31</c:f>
              <c:strCache>
                <c:ptCount val="30"/>
                <c:pt idx="0">
                  <c:v>Jan 2022</c:v>
                </c:pt>
                <c:pt idx="1">
                  <c:v>Feb</c:v>
                </c:pt>
                <c:pt idx="2">
                  <c:v>Mar</c:v>
                </c:pt>
                <c:pt idx="3">
                  <c:v>Apr</c:v>
                </c:pt>
                <c:pt idx="4">
                  <c:v>May</c:v>
                </c:pt>
                <c:pt idx="5">
                  <c:v>Jun</c:v>
                </c:pt>
                <c:pt idx="6">
                  <c:v>Jul</c:v>
                </c:pt>
                <c:pt idx="7">
                  <c:v>Aug</c:v>
                </c:pt>
                <c:pt idx="8">
                  <c:v>Sept</c:v>
                </c:pt>
                <c:pt idx="9">
                  <c:v>Oct</c:v>
                </c:pt>
                <c:pt idx="10">
                  <c:v>Nov</c:v>
                </c:pt>
                <c:pt idx="11">
                  <c:v>Dec</c:v>
                </c:pt>
                <c:pt idx="12">
                  <c:v>Jan 2023</c:v>
                </c:pt>
                <c:pt idx="13">
                  <c:v>Feb</c:v>
                </c:pt>
                <c:pt idx="14">
                  <c:v>Mar</c:v>
                </c:pt>
                <c:pt idx="15">
                  <c:v>Apr</c:v>
                </c:pt>
                <c:pt idx="16">
                  <c:v>May</c:v>
                </c:pt>
                <c:pt idx="17">
                  <c:v>Jun</c:v>
                </c:pt>
                <c:pt idx="18">
                  <c:v>Jul</c:v>
                </c:pt>
                <c:pt idx="19">
                  <c:v>Aug</c:v>
                </c:pt>
                <c:pt idx="20">
                  <c:v>Sept</c:v>
                </c:pt>
                <c:pt idx="21">
                  <c:v>Oct</c:v>
                </c:pt>
                <c:pt idx="22">
                  <c:v>Nov</c:v>
                </c:pt>
                <c:pt idx="23">
                  <c:v>Dec</c:v>
                </c:pt>
                <c:pt idx="24">
                  <c:v>Jan 2024</c:v>
                </c:pt>
                <c:pt idx="25">
                  <c:v>Feb</c:v>
                </c:pt>
                <c:pt idx="26">
                  <c:v>Mar</c:v>
                </c:pt>
                <c:pt idx="27">
                  <c:v>Apr</c:v>
                </c:pt>
                <c:pt idx="28">
                  <c:v>May</c:v>
                </c:pt>
                <c:pt idx="29">
                  <c:v>Jun</c:v>
                </c:pt>
              </c:strCache>
            </c:strRef>
          </c:cat>
          <c:val>
            <c:numRef>
              <c:f>Sheet1!$B$2:$B$31</c:f>
              <c:numCache>
                <c:formatCode>0.0%</c:formatCode>
                <c:ptCount val="30"/>
                <c:pt idx="0">
                  <c:v>0.19400000000000001</c:v>
                </c:pt>
                <c:pt idx="1">
                  <c:v>0.20100000000000001</c:v>
                </c:pt>
                <c:pt idx="2">
                  <c:v>0.20799999999999999</c:v>
                </c:pt>
                <c:pt idx="3">
                  <c:v>0.20699999999999999</c:v>
                </c:pt>
                <c:pt idx="4">
                  <c:v>0.19800000000000001</c:v>
                </c:pt>
                <c:pt idx="5">
                  <c:v>0.17899999999999999</c:v>
                </c:pt>
                <c:pt idx="6">
                  <c:v>0.156</c:v>
                </c:pt>
                <c:pt idx="7">
                  <c:v>0.129</c:v>
                </c:pt>
                <c:pt idx="8">
                  <c:v>0.107</c:v>
                </c:pt>
                <c:pt idx="9">
                  <c:v>9.1999999999999998E-2</c:v>
                </c:pt>
                <c:pt idx="10">
                  <c:v>7.5999999999999998E-2</c:v>
                </c:pt>
                <c:pt idx="11">
                  <c:v>5.7000000000000002E-2</c:v>
                </c:pt>
                <c:pt idx="12">
                  <c:v>3.9E-2</c:v>
                </c:pt>
                <c:pt idx="13">
                  <c:v>2.1999999999999999E-2</c:v>
                </c:pt>
                <c:pt idx="14">
                  <c:v>8.0000000000000002E-3</c:v>
                </c:pt>
                <c:pt idx="15">
                  <c:v>-1E-3</c:v>
                </c:pt>
                <c:pt idx="16">
                  <c:v>-4.0000000000000001E-3</c:v>
                </c:pt>
                <c:pt idx="17">
                  <c:v>0</c:v>
                </c:pt>
                <c:pt idx="18">
                  <c:v>0.01</c:v>
                </c:pt>
                <c:pt idx="19">
                  <c:v>2.5999999999999999E-2</c:v>
                </c:pt>
                <c:pt idx="20">
                  <c:v>0.04</c:v>
                </c:pt>
                <c:pt idx="21">
                  <c:v>4.7E-2</c:v>
                </c:pt>
                <c:pt idx="22">
                  <c:v>5.0999999999999997E-2</c:v>
                </c:pt>
                <c:pt idx="23">
                  <c:v>5.6000000000000001E-2</c:v>
                </c:pt>
                <c:pt idx="24">
                  <c:v>6.2E-2</c:v>
                </c:pt>
                <c:pt idx="25">
                  <c:v>6.6000000000000003E-2</c:v>
                </c:pt>
                <c:pt idx="26">
                  <c:v>6.5000000000000002E-2</c:v>
                </c:pt>
                <c:pt idx="27">
                  <c:v>6.4000000000000001E-2</c:v>
                </c:pt>
                <c:pt idx="28">
                  <c:v>5.8999999999999997E-2</c:v>
                </c:pt>
                <c:pt idx="29">
                  <c:v>5.3999999999999999E-2</c:v>
                </c:pt>
              </c:numCache>
            </c:numRef>
          </c:val>
          <c:extLst>
            <c:ext xmlns:c16="http://schemas.microsoft.com/office/drawing/2014/chart" uri="{C3380CC4-5D6E-409C-BE32-E72D297353CC}">
              <c16:uniqueId val="{00000030-5082-4D45-AAC5-2DAF136AF3DF}"/>
            </c:ext>
          </c:extLst>
        </c:ser>
        <c:dLbls>
          <c:showLegendKey val="0"/>
          <c:showVal val="0"/>
          <c:showCatName val="0"/>
          <c:showSerName val="0"/>
          <c:showPercent val="0"/>
          <c:showBubbleSize val="0"/>
        </c:dLbls>
        <c:gapWidth val="22"/>
        <c:overlap val="-27"/>
        <c:axId val="1306718368"/>
        <c:axId val="1306720688"/>
      </c:barChart>
      <c:catAx>
        <c:axId val="1306718368"/>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306720688"/>
        <c:crosses val="autoZero"/>
        <c:auto val="1"/>
        <c:lblAlgn val="ctr"/>
        <c:lblOffset val="100"/>
        <c:noMultiLvlLbl val="0"/>
      </c:catAx>
      <c:valAx>
        <c:axId val="1306720688"/>
        <c:scaling>
          <c:orientation val="minMax"/>
        </c:scaling>
        <c:delete val="0"/>
        <c:axPos val="l"/>
        <c:majorGridlines>
          <c:spPr>
            <a:ln w="9525" cap="flat" cmpd="sng" algn="ctr">
              <a:solidFill>
                <a:srgbClr val="DDE1E5"/>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306718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Forecast</c:v>
                </c:pt>
              </c:strCache>
            </c:strRef>
          </c:tx>
          <c:spPr>
            <a:solidFill>
              <a:schemeClr val="accent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D81E-7144-B07D-B8660AFD33AC}"/>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2-CEF5-9149-9423-DF7405D954B8}"/>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CEF5-9149-9423-DF7405D954B8}"/>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4-CEF5-9149-9423-DF7405D954B8}"/>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5-CEF5-9149-9423-DF7405D954B8}"/>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6-CEF5-9149-9423-DF7405D954B8}"/>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7-CEF5-9149-9423-DF7405D954B8}"/>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8-CEF5-9149-9423-DF7405D954B8}"/>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Average of All 7</c:v>
                </c:pt>
                <c:pt idx="1">
                  <c:v>Fannie Mae</c:v>
                </c:pt>
                <c:pt idx="2">
                  <c:v>HPES</c:v>
                </c:pt>
                <c:pt idx="3">
                  <c:v>MBA</c:v>
                </c:pt>
                <c:pt idx="4">
                  <c:v>NAR</c:v>
                </c:pt>
                <c:pt idx="5">
                  <c:v>Goldman Sachs</c:v>
                </c:pt>
                <c:pt idx="6">
                  <c:v>Freddie Mac</c:v>
                </c:pt>
                <c:pt idx="7">
                  <c:v>Zillow</c:v>
                </c:pt>
              </c:strCache>
            </c:strRef>
          </c:cat>
          <c:val>
            <c:numRef>
              <c:f>Sheet1!$B$2:$B$9</c:f>
              <c:numCache>
                <c:formatCode>0.0</c:formatCode>
                <c:ptCount val="8"/>
                <c:pt idx="0">
                  <c:v>3.7285714285714286</c:v>
                </c:pt>
                <c:pt idx="1">
                  <c:v>6</c:v>
                </c:pt>
                <c:pt idx="2" formatCode="General">
                  <c:v>4.3</c:v>
                </c:pt>
                <c:pt idx="3" formatCode="General">
                  <c:v>4.0999999999999996</c:v>
                </c:pt>
                <c:pt idx="4">
                  <c:v>4</c:v>
                </c:pt>
                <c:pt idx="5">
                  <c:v>3.8</c:v>
                </c:pt>
                <c:pt idx="6" formatCode="General">
                  <c:v>2.1</c:v>
                </c:pt>
                <c:pt idx="7" formatCode="General">
                  <c:v>1.8</c:v>
                </c:pt>
              </c:numCache>
            </c:numRef>
          </c:val>
          <c:extLst>
            <c:ext xmlns:c16="http://schemas.microsoft.com/office/drawing/2014/chart" uri="{C3380CC4-5D6E-409C-BE32-E72D297353CC}">
              <c16:uniqueId val="{00000002-D81E-7144-B07D-B8660AFD33AC}"/>
            </c:ext>
          </c:extLst>
        </c:ser>
        <c:dLbls>
          <c:showLegendKey val="0"/>
          <c:showVal val="0"/>
          <c:showCatName val="0"/>
          <c:showSerName val="0"/>
          <c:showPercent val="0"/>
          <c:showBubbleSize val="0"/>
        </c:dLbls>
        <c:gapWidth val="50"/>
        <c:overlap val="-27"/>
        <c:axId val="1595295039"/>
        <c:axId val="1595311839"/>
      </c:barChart>
      <c:catAx>
        <c:axId val="1595295039"/>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5311839"/>
        <c:crosses val="autoZero"/>
        <c:auto val="1"/>
        <c:lblAlgn val="ctr"/>
        <c:lblOffset val="100"/>
        <c:noMultiLvlLbl val="0"/>
      </c:catAx>
      <c:valAx>
        <c:axId val="1595311839"/>
        <c:scaling>
          <c:orientation val="minMax"/>
        </c:scaling>
        <c:delete val="1"/>
        <c:axPos val="l"/>
        <c:majorGridlines>
          <c:spPr>
            <a:ln w="9525" cap="flat" cmpd="sng" algn="ctr">
              <a:noFill/>
              <a:round/>
            </a:ln>
            <a:effectLst/>
          </c:spPr>
        </c:majorGridlines>
        <c:numFmt formatCode="0.0" sourceLinked="1"/>
        <c:majorTickMark val="none"/>
        <c:minorTickMark val="none"/>
        <c:tickLblPos val="nextTo"/>
        <c:crossAx val="1595295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73067175931999E-2"/>
          <c:y val="3.1408849407983289E-2"/>
          <c:w val="0.96631828791279684"/>
          <c:h val="0.82248030855990417"/>
        </c:manualLayout>
      </c:layout>
      <c:barChart>
        <c:barDir val="col"/>
        <c:grouping val="clustered"/>
        <c:varyColors val="0"/>
        <c:ser>
          <c:idx val="0"/>
          <c:order val="0"/>
          <c:tx>
            <c:strRef>
              <c:f>Sheet1!$B$1</c:f>
              <c:strCache>
                <c:ptCount val="1"/>
                <c:pt idx="0">
                  <c:v>Q2 2024</c:v>
                </c:pt>
              </c:strCache>
            </c:strRef>
          </c:tx>
          <c:spPr>
            <a:solidFill>
              <a:schemeClr val="accent2"/>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A998-0942-99B5-84C74BF5F21C}"/>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A998-0942-99B5-84C74BF5F21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A998-0942-99B5-84C74BF5F21C}"/>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A998-0942-99B5-84C74BF5F21C}"/>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8-A998-0942-99B5-84C74BF5F21C}"/>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9-A998-0942-99B5-84C74BF5F21C}"/>
              </c:ext>
            </c:extLst>
          </c:dPt>
          <c:dLbls>
            <c:dLbl>
              <c:idx val="1"/>
              <c:tx>
                <c:rich>
                  <a:bodyPr rot="0" spcFirstLastPara="1" vertOverflow="ellipsis" vert="horz" wrap="square" lIns="38100" tIns="19050" rIns="38100" bIns="19050" anchor="ctr" anchorCtr="1">
                    <a:spAutoFit/>
                  </a:bodyPr>
                  <a:lstStyle/>
                  <a:p>
                    <a:pPr>
                      <a:defRPr lang="en-US" sz="900" b="0" i="0" u="none" strike="noStrike" kern="1200" baseline="0">
                        <a:solidFill>
                          <a:srgbClr val="303840">
                            <a:lumMod val="75000"/>
                            <a:lumOff val="25000"/>
                          </a:srgbClr>
                        </a:solidFill>
                        <a:latin typeface="+mn-lt"/>
                        <a:ea typeface="+mn-ea"/>
                        <a:cs typeface="+mn-cs"/>
                      </a:defRPr>
                    </a:pPr>
                    <a:fld id="{63C43F3B-46A9-4786-8298-468462E498B8}" type="VALUE">
                      <a:rPr lang="en-US" sz="900" b="0" i="0" u="none" strike="noStrike" kern="1200" baseline="0">
                        <a:solidFill>
                          <a:srgbClr val="303840">
                            <a:lumMod val="75000"/>
                            <a:lumOff val="25000"/>
                          </a:srgbClr>
                        </a:solidFill>
                        <a:latin typeface="+mn-lt"/>
                        <a:ea typeface="+mn-ea"/>
                        <a:cs typeface="+mn-cs"/>
                      </a:rPr>
                      <a:pPr>
                        <a:defRPr lang="en-US" sz="900">
                          <a:solidFill>
                            <a:srgbClr val="303840">
                              <a:lumMod val="75000"/>
                              <a:lumOff val="25000"/>
                            </a:srgbClr>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rgbClr val="303840">
                          <a:lumMod val="75000"/>
                          <a:lumOff val="25000"/>
                        </a:srgbClr>
                      </a:solidFill>
                      <a:latin typeface="+mn-lt"/>
                      <a:ea typeface="+mn-ea"/>
                      <a:cs typeface="+mn-cs"/>
                    </a:defRPr>
                  </a:pPr>
                  <a:endParaRPr lang="en-US"/>
                </a:p>
              </c:txPr>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A998-0942-99B5-84C74BF5F2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c:v>
                </c:pt>
                <c:pt idx="1">
                  <c:v>2025</c:v>
                </c:pt>
                <c:pt idx="2">
                  <c:v>2026</c:v>
                </c:pt>
                <c:pt idx="3">
                  <c:v>2027</c:v>
                </c:pt>
                <c:pt idx="4">
                  <c:v>2028</c:v>
                </c:pt>
                <c:pt idx="5">
                  <c:v>2029</c:v>
                </c:pt>
              </c:strCache>
            </c:strRef>
          </c:cat>
          <c:val>
            <c:numRef>
              <c:f>Sheet1!$B$2:$B$7</c:f>
              <c:numCache>
                <c:formatCode>"$"#,##0_);[Red]\("$"#,##0\)</c:formatCode>
                <c:ptCount val="6"/>
                <c:pt idx="0">
                  <c:v>400000</c:v>
                </c:pt>
                <c:pt idx="1">
                  <c:v>417240</c:v>
                </c:pt>
                <c:pt idx="2">
                  <c:v>430633.40399999998</c:v>
                </c:pt>
                <c:pt idx="3">
                  <c:v>445576.3831188</c:v>
                </c:pt>
                <c:pt idx="4">
                  <c:v>463666.78427342325</c:v>
                </c:pt>
                <c:pt idx="5">
                  <c:v>483094.4225344797</c:v>
                </c:pt>
              </c:numCache>
            </c:numRef>
          </c:val>
          <c:extLst>
            <c:ext xmlns:c16="http://schemas.microsoft.com/office/drawing/2014/chart" uri="{C3380CC4-5D6E-409C-BE32-E72D297353CC}">
              <c16:uniqueId val="{00000006-A998-0942-99B5-84C74BF5F21C}"/>
            </c:ext>
          </c:extLst>
        </c:ser>
        <c:dLbls>
          <c:showLegendKey val="0"/>
          <c:showVal val="0"/>
          <c:showCatName val="0"/>
          <c:showSerName val="0"/>
          <c:showPercent val="0"/>
          <c:showBubbleSize val="0"/>
        </c:dLbls>
        <c:gapWidth val="20"/>
        <c:overlap val="-27"/>
        <c:axId val="55340960"/>
        <c:axId val="55339296"/>
      </c:barChart>
      <c:catAx>
        <c:axId val="5534096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t"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5339296"/>
        <c:crosses val="autoZero"/>
        <c:auto val="1"/>
        <c:lblAlgn val="ctr"/>
        <c:lblOffset val="100"/>
        <c:noMultiLvlLbl val="0"/>
      </c:catAx>
      <c:valAx>
        <c:axId val="55339296"/>
        <c:scaling>
          <c:orientation val="minMax"/>
          <c:max val="500000"/>
          <c:min val="200000"/>
        </c:scaling>
        <c:delete val="1"/>
        <c:axPos val="l"/>
        <c:numFmt formatCode="&quot;$&quot;#,##0_);[Red]\(&quot;$&quot;#,##0\)" sourceLinked="1"/>
        <c:majorTickMark val="out"/>
        <c:minorTickMark val="none"/>
        <c:tickLblPos val="nextTo"/>
        <c:crossAx val="5534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771037508788949E-2"/>
          <c:y val="3.4395455963080031E-2"/>
          <c:w val="0.94815197500803428"/>
          <c:h val="0.91247904211241704"/>
        </c:manualLayout>
      </c:layout>
      <c:areaChart>
        <c:grouping val="standard"/>
        <c:varyColors val="0"/>
        <c:ser>
          <c:idx val="0"/>
          <c:order val="0"/>
          <c:tx>
            <c:strRef>
              <c:f>Sheet1!$B$1</c:f>
              <c:strCache>
                <c:ptCount val="1"/>
                <c:pt idx="0">
                  <c:v> Series 1 </c:v>
                </c:pt>
              </c:strCache>
            </c:strRef>
          </c:tx>
          <c:spPr>
            <a:solidFill>
              <a:srgbClr val="73C358"/>
            </a:solidFill>
            <a:ln w="57150">
              <a:noFill/>
            </a:ln>
            <a:effectLst/>
          </c:spPr>
          <c:cat>
            <c:strRef>
              <c:f>Sheet1!$A$2:$A$15</c:f>
              <c:strCache>
                <c:ptCount val="14"/>
                <c:pt idx="0">
                  <c:v>1963</c:v>
                </c:pt>
                <c:pt idx="1">
                  <c:v>1965</c:v>
                </c:pt>
                <c:pt idx="2">
                  <c:v>1970</c:v>
                </c:pt>
                <c:pt idx="3">
                  <c:v>1975</c:v>
                </c:pt>
                <c:pt idx="4">
                  <c:v>1980</c:v>
                </c:pt>
                <c:pt idx="5">
                  <c:v>1985</c:v>
                </c:pt>
                <c:pt idx="6">
                  <c:v>1990</c:v>
                </c:pt>
                <c:pt idx="7">
                  <c:v>1995</c:v>
                </c:pt>
                <c:pt idx="8">
                  <c:v>2000</c:v>
                </c:pt>
                <c:pt idx="9">
                  <c:v>2005</c:v>
                </c:pt>
                <c:pt idx="10">
                  <c:v>2010</c:v>
                </c:pt>
                <c:pt idx="11">
                  <c:v>2015</c:v>
                </c:pt>
                <c:pt idx="12">
                  <c:v>2020</c:v>
                </c:pt>
                <c:pt idx="13">
                  <c:v>2024</c:v>
                </c:pt>
              </c:strCache>
            </c:strRef>
          </c:cat>
          <c:val>
            <c:numRef>
              <c:f>Sheet1!$B$2:$B$15</c:f>
              <c:numCache>
                <c:formatCode>_(* #,##0_);_(* \(#,##0\);_(* "-"??_);_(@_)</c:formatCode>
                <c:ptCount val="14"/>
                <c:pt idx="0">
                  <c:v>19300</c:v>
                </c:pt>
                <c:pt idx="1">
                  <c:v>21500</c:v>
                </c:pt>
                <c:pt idx="2">
                  <c:v>27000</c:v>
                </c:pt>
                <c:pt idx="3">
                  <c:v>40900</c:v>
                </c:pt>
                <c:pt idx="4">
                  <c:v>73600</c:v>
                </c:pt>
                <c:pt idx="5">
                  <c:v>98500</c:v>
                </c:pt>
                <c:pt idx="6">
                  <c:v>149500</c:v>
                </c:pt>
                <c:pt idx="7">
                  <c:v>153500</c:v>
                </c:pt>
                <c:pt idx="8">
                  <c:v>202900</c:v>
                </c:pt>
                <c:pt idx="9">
                  <c:v>288500</c:v>
                </c:pt>
                <c:pt idx="10">
                  <c:v>275300</c:v>
                </c:pt>
                <c:pt idx="11">
                  <c:v>348000</c:v>
                </c:pt>
                <c:pt idx="12">
                  <c:v>383000</c:v>
                </c:pt>
                <c:pt idx="13">
                  <c:v>501700</c:v>
                </c:pt>
              </c:numCache>
            </c:numRef>
          </c:val>
          <c:extLst>
            <c:ext xmlns:c16="http://schemas.microsoft.com/office/drawing/2014/chart" uri="{C3380CC4-5D6E-409C-BE32-E72D297353CC}">
              <c16:uniqueId val="{00000000-F33A-5D42-B54C-98FBA4880D04}"/>
            </c:ext>
          </c:extLst>
        </c:ser>
        <c:dLbls>
          <c:showLegendKey val="0"/>
          <c:showVal val="0"/>
          <c:showCatName val="0"/>
          <c:showSerName val="0"/>
          <c:showPercent val="0"/>
          <c:showBubbleSize val="0"/>
        </c:dLbls>
        <c:axId val="2138130672"/>
        <c:axId val="924449088"/>
      </c:areaChart>
      <c:catAx>
        <c:axId val="21381306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924449088"/>
        <c:crosses val="autoZero"/>
        <c:auto val="0"/>
        <c:lblAlgn val="ctr"/>
        <c:lblOffset val="100"/>
        <c:noMultiLvlLbl val="0"/>
      </c:catAx>
      <c:valAx>
        <c:axId val="924449088"/>
        <c:scaling>
          <c:orientation val="minMax"/>
          <c:max val="550000"/>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21381306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baseline="0">
          <a:latin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54341216039263E-2"/>
          <c:y val="3.214033699289566E-2"/>
          <c:w val="0.92534327266907734"/>
          <c:h val="0.92517562382268748"/>
        </c:manualLayout>
      </c:layout>
      <c:areaChart>
        <c:grouping val="standard"/>
        <c:varyColors val="0"/>
        <c:ser>
          <c:idx val="0"/>
          <c:order val="0"/>
          <c:tx>
            <c:strRef>
              <c:f>Sheet1!$B$1</c:f>
              <c:strCache>
                <c:ptCount val="1"/>
                <c:pt idx="0">
                  <c:v>Average Monthly Rent</c:v>
                </c:pt>
              </c:strCache>
            </c:strRef>
          </c:tx>
          <c:spPr>
            <a:solidFill>
              <a:srgbClr val="FD3A01"/>
            </a:solidFill>
            <a:ln>
              <a:noFill/>
            </a:ln>
            <a:effectLst/>
          </c:spPr>
          <c:cat>
            <c:numRef>
              <c:f>Sheet1!$A$2:$A$14</c:f>
              <c:numCache>
                <c:formatCode>General</c:formatCode>
                <c:ptCount val="13"/>
                <c:pt idx="0">
                  <c:v>1960</c:v>
                </c:pt>
                <c:pt idx="1">
                  <c:v>1970</c:v>
                </c:pt>
                <c:pt idx="2">
                  <c:v>1975</c:v>
                </c:pt>
                <c:pt idx="3">
                  <c:v>1980</c:v>
                </c:pt>
                <c:pt idx="4">
                  <c:v>1985</c:v>
                </c:pt>
                <c:pt idx="5">
                  <c:v>1990</c:v>
                </c:pt>
                <c:pt idx="6">
                  <c:v>1995</c:v>
                </c:pt>
                <c:pt idx="7">
                  <c:v>2000</c:v>
                </c:pt>
                <c:pt idx="8">
                  <c:v>2005</c:v>
                </c:pt>
                <c:pt idx="9">
                  <c:v>2010</c:v>
                </c:pt>
                <c:pt idx="10">
                  <c:v>2015</c:v>
                </c:pt>
                <c:pt idx="11">
                  <c:v>2020</c:v>
                </c:pt>
                <c:pt idx="12">
                  <c:v>2024</c:v>
                </c:pt>
              </c:numCache>
            </c:numRef>
          </c:cat>
          <c:val>
            <c:numRef>
              <c:f>Sheet1!$B$2:$B$14</c:f>
              <c:numCache>
                <c:formatCode>"$"#,##0_);[Red]\("$"#,##0\)</c:formatCode>
                <c:ptCount val="13"/>
                <c:pt idx="0">
                  <c:v>71</c:v>
                </c:pt>
                <c:pt idx="1">
                  <c:v>108</c:v>
                </c:pt>
                <c:pt idx="2">
                  <c:v>211</c:v>
                </c:pt>
                <c:pt idx="3">
                  <c:v>243</c:v>
                </c:pt>
                <c:pt idx="4">
                  <c:v>432</c:v>
                </c:pt>
                <c:pt idx="5">
                  <c:v>447</c:v>
                </c:pt>
                <c:pt idx="6">
                  <c:v>655</c:v>
                </c:pt>
                <c:pt idx="7">
                  <c:v>639</c:v>
                </c:pt>
                <c:pt idx="8">
                  <c:v>759</c:v>
                </c:pt>
                <c:pt idx="9">
                  <c:v>895</c:v>
                </c:pt>
                <c:pt idx="10">
                  <c:v>994</c:v>
                </c:pt>
                <c:pt idx="11">
                  <c:v>1185</c:v>
                </c:pt>
                <c:pt idx="12">
                  <c:v>1521</c:v>
                </c:pt>
              </c:numCache>
            </c:numRef>
          </c:val>
          <c:extLst>
            <c:ext xmlns:c16="http://schemas.microsoft.com/office/drawing/2014/chart" uri="{C3380CC4-5D6E-409C-BE32-E72D297353CC}">
              <c16:uniqueId val="{00000000-1271-C44A-B3E2-21B4F9BA5ACD}"/>
            </c:ext>
          </c:extLst>
        </c:ser>
        <c:dLbls>
          <c:showLegendKey val="0"/>
          <c:showVal val="0"/>
          <c:showCatName val="0"/>
          <c:showSerName val="0"/>
          <c:showPercent val="0"/>
          <c:showBubbleSize val="0"/>
        </c:dLbls>
        <c:axId val="1654343167"/>
        <c:axId val="1654826335"/>
      </c:areaChart>
      <c:catAx>
        <c:axId val="1654343167"/>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54826335"/>
        <c:crosses val="autoZero"/>
        <c:auto val="1"/>
        <c:lblAlgn val="ctr"/>
        <c:lblOffset val="100"/>
        <c:noMultiLvlLbl val="0"/>
      </c:catAx>
      <c:valAx>
        <c:axId val="1654826335"/>
        <c:scaling>
          <c:orientation val="minMax"/>
          <c:max val="160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543431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Agree</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A35-0D49-92C8-66066325D397}"/>
              </c:ext>
            </c:extLst>
          </c:dPt>
          <c:dPt>
            <c:idx val="1"/>
            <c:bubble3D val="0"/>
            <c:spPr>
              <a:solidFill>
                <a:schemeClr val="bg2">
                  <a:lumMod val="20000"/>
                  <a:lumOff val="80000"/>
                </a:schemeClr>
              </a:solidFill>
              <a:ln w="19050">
                <a:solidFill>
                  <a:schemeClr val="lt1"/>
                </a:solidFill>
              </a:ln>
              <a:effectLst/>
            </c:spPr>
            <c:extLst>
              <c:ext xmlns:c16="http://schemas.microsoft.com/office/drawing/2014/chart" uri="{C3380CC4-5D6E-409C-BE32-E72D297353CC}">
                <c16:uniqueId val="{00000003-3A35-0D49-92C8-66066325D397}"/>
              </c:ext>
            </c:extLst>
          </c:dPt>
          <c:cat>
            <c:strRef>
              <c:f>Sheet1!$A$2:$A$3</c:f>
              <c:strCache>
                <c:ptCount val="2"/>
                <c:pt idx="0">
                  <c:v>1st Qtr</c:v>
                </c:pt>
                <c:pt idx="1">
                  <c:v>2nd Qtr</c:v>
                </c:pt>
              </c:strCache>
            </c:strRef>
          </c:cat>
          <c:val>
            <c:numRef>
              <c:f>Sheet1!$B$2:$B$3</c:f>
              <c:numCache>
                <c:formatCode>0%</c:formatCode>
                <c:ptCount val="2"/>
                <c:pt idx="0">
                  <c:v>0.91</c:v>
                </c:pt>
                <c:pt idx="1">
                  <c:v>0.09</c:v>
                </c:pt>
              </c:numCache>
            </c:numRef>
          </c:val>
          <c:extLst>
            <c:ext xmlns:c16="http://schemas.microsoft.com/office/drawing/2014/chart" uri="{C3380CC4-5D6E-409C-BE32-E72D297353CC}">
              <c16:uniqueId val="{00000004-3A35-0D49-92C8-66066325D39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Agree</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1B6-9541-AF67-17A6DE15AABE}"/>
              </c:ext>
            </c:extLst>
          </c:dPt>
          <c:dPt>
            <c:idx val="1"/>
            <c:bubble3D val="0"/>
            <c:spPr>
              <a:solidFill>
                <a:schemeClr val="bg2">
                  <a:lumMod val="20000"/>
                  <a:lumOff val="80000"/>
                </a:schemeClr>
              </a:solidFill>
              <a:ln w="19050">
                <a:solidFill>
                  <a:schemeClr val="lt1"/>
                </a:solidFill>
              </a:ln>
              <a:effectLst/>
            </c:spPr>
            <c:extLst>
              <c:ext xmlns:c16="http://schemas.microsoft.com/office/drawing/2014/chart" uri="{C3380CC4-5D6E-409C-BE32-E72D297353CC}">
                <c16:uniqueId val="{00000003-91B6-9541-AF67-17A6DE15AABE}"/>
              </c:ext>
            </c:extLst>
          </c:dPt>
          <c:cat>
            <c:strRef>
              <c:f>Sheet1!$A$2:$A$3</c:f>
              <c:strCache>
                <c:ptCount val="2"/>
                <c:pt idx="0">
                  <c:v>1st Qtr</c:v>
                </c:pt>
                <c:pt idx="1">
                  <c:v>2nd Qtr</c:v>
                </c:pt>
              </c:strCache>
            </c:strRef>
          </c:cat>
          <c:val>
            <c:numRef>
              <c:f>Sheet1!$B$2:$B$3</c:f>
              <c:numCache>
                <c:formatCode>0%</c:formatCode>
                <c:ptCount val="2"/>
                <c:pt idx="0">
                  <c:v>0.87</c:v>
                </c:pt>
                <c:pt idx="1">
                  <c:v>0.13</c:v>
                </c:pt>
              </c:numCache>
            </c:numRef>
          </c:val>
          <c:extLst>
            <c:ext xmlns:c16="http://schemas.microsoft.com/office/drawing/2014/chart" uri="{C3380CC4-5D6E-409C-BE32-E72D297353CC}">
              <c16:uniqueId val="{00000004-91B6-9541-AF67-17A6DE15AAB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10/18/2024</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alestate.usnews.com/real-estate/articles/should-i-buy-a-house-now-or-wait-until-202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net.com/personal-finance/mortgages/advice/homebuying-mistakes-to-avoid/#mistake--letting-the-market-dictate-your-mov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ankrate.com/mortgages/first-time-homebuyer-mistakes/#common-mistak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net.com/personal-finance/mortgages/advice/homebuying-mistakes-to-avoid/#mistake--not-working-with-a-real-estate-agen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x.com/NewsLambert/status/1797659853403672983/photo/1"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pulsenomics.com/surveys/" TargetMode="External"/><Relationship Id="rId5" Type="http://schemas.openxmlformats.org/officeDocument/2006/relationships/hyperlink" Target="https://www.zillow.com/research/home-value-sales-forecast-33822/" TargetMode="External"/><Relationship Id="rId4" Type="http://schemas.openxmlformats.org/officeDocument/2006/relationships/hyperlink" Target="https://www.mba.org/news-and-research/forecasts-and-commentary/mortgage-finance-forecast-archiv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sng" strike="noStrike" dirty="0">
                <a:solidFill>
                  <a:srgbClr val="0000FF"/>
                </a:solidFill>
                <a:effectLst/>
                <a:highlight>
                  <a:srgbClr val="FFFFFF"/>
                </a:highlight>
                <a:latin typeface="Arial" panose="020B0604020202020204" pitchFamily="34" charset="0"/>
                <a:hlinkClick r:id="rId3"/>
              </a:rPr>
              <a:t>https://realestate.usnews.com/real-estate/articles/should-i-buy-a-house-now-or-wait-until-2024</a:t>
            </a:r>
            <a:r>
              <a:rPr lang="en-US" sz="1800" b="0" i="0" dirty="0">
                <a:solidFill>
                  <a:srgbClr val="0000FF"/>
                </a:solidFill>
                <a:effectLst/>
                <a:highlight>
                  <a:srgbClr val="FFFFFF"/>
                </a:highlight>
                <a:latin typeface="Arial" panose="020B0604020202020204" pitchFamily="34" charset="0"/>
              </a:rPr>
              <a:t> </a:t>
            </a:r>
            <a:endParaRPr lang="en-US" dirty="0">
              <a:solidFill>
                <a:srgbClr val="3F3F3F"/>
              </a:solidFill>
              <a:effectLst/>
              <a:latin typeface="Helvetica" pitchFamily="2"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462305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fred.stlouisfed.org</a:t>
            </a:r>
            <a:r>
              <a:rPr lang="en-US" dirty="0"/>
              <a:t>/series/ASPUS</a:t>
            </a: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3811761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https://ipropertymanagement.com/research/average-rent-by-year</a:t>
            </a:r>
          </a:p>
          <a:p>
            <a:r>
              <a:rPr lang="en-US" dirty="0"/>
              <a:t>https://www.forbes.com/advisor/mortgages/real-estate/is-buying-a-home-worth-it/</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617635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F3ECA-4709-5156-C325-2A6FB0C9D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8280C-B44B-86BC-9E1E-91544360E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F6DD4-5239-00A9-C4FB-304D017D2485}"/>
              </a:ext>
            </a:extLst>
          </p:cNvPr>
          <p:cNvSpPr>
            <a:spLocks noGrp="1"/>
          </p:cNvSpPr>
          <p:nvPr>
            <p:ph type="body" idx="1"/>
          </p:nvPr>
        </p:nvSpPr>
        <p:spPr/>
        <p:txBody>
          <a:bodyPr/>
          <a:lstStyle/>
          <a:p>
            <a:r>
              <a:rPr lang="en-US" dirty="0"/>
              <a:t>https://www.fhfa.gov/DataTools/Tools/Pages/House-Price-Index-(HPI).aspx</a:t>
            </a:r>
          </a:p>
        </p:txBody>
      </p:sp>
      <p:sp>
        <p:nvSpPr>
          <p:cNvPr id="4" name="Slide Number Placeholder 3">
            <a:extLst>
              <a:ext uri="{FF2B5EF4-FFF2-40B4-BE49-F238E27FC236}">
                <a16:creationId xmlns:a16="http://schemas.microsoft.com/office/drawing/2014/main" id="{CB8609A5-6D7F-CB30-D551-E009D8964CD9}"/>
              </a:ext>
            </a:extLst>
          </p:cNvPr>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1461170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strike="noStrike" dirty="0">
                <a:solidFill>
                  <a:srgbClr val="0000FF"/>
                </a:solidFill>
                <a:effectLst/>
                <a:highlight>
                  <a:srgbClr val="FFFFFF"/>
                </a:highlight>
                <a:latin typeface="Arial" panose="020B0604020202020204" pitchFamily="34" charset="0"/>
                <a:hlinkClick r:id="rId3"/>
              </a:rPr>
              <a:t>https://www.cnet.com/personal-finance/mortgages/advice/homebuying-mistakes-to-avoid/#mistake--letting-the-market-dictate-your-moves</a:t>
            </a:r>
            <a:r>
              <a:rPr lang="en-US" sz="1200" b="0" i="0" dirty="0">
                <a:solidFill>
                  <a:srgbClr val="000000"/>
                </a:solidFill>
                <a:effectLst/>
                <a:highlight>
                  <a:srgbClr val="FFFFFF"/>
                </a:highligh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2006443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dirty="0"/>
              <a:t>https://</a:t>
            </a:r>
            <a:r>
              <a:rPr lang="en-US" sz="1800" dirty="0" err="1"/>
              <a:t>www.investopedia.com</a:t>
            </a:r>
            <a:r>
              <a:rPr lang="en-US" sz="1800" dirty="0"/>
              <a:t>/mortgage/mortgage-guide/mistakes-first-time-homebuyers-should-avoid/</a:t>
            </a:r>
          </a:p>
          <a:p>
            <a:pPr algn="l" rtl="0" fontAlgn="base">
              <a:buFont typeface="Arial" panose="020B0604020202020204" pitchFamily="34" charset="0"/>
              <a:buNone/>
            </a:pPr>
            <a:r>
              <a:rPr lang="en-US" sz="1800" b="0" i="0" u="sng" strike="noStrike" dirty="0">
                <a:solidFill>
                  <a:srgbClr val="0000FF"/>
                </a:solidFill>
                <a:effectLst/>
                <a:highlight>
                  <a:srgbClr val="FFFFFF"/>
                </a:highlight>
                <a:latin typeface="Arial" panose="020B0604020202020204" pitchFamily="34" charset="0"/>
                <a:hlinkClick r:id="rId3"/>
              </a:rPr>
              <a:t>https://www.bankrate.com/mortgages/first-time-homebuyer-mistakes/#common-mistakes</a:t>
            </a:r>
            <a:r>
              <a:rPr lang="en-US" sz="1800" b="0" i="0" dirty="0">
                <a:solidFill>
                  <a:srgbClr val="000000"/>
                </a:solidFill>
                <a:effectLst/>
                <a:highlight>
                  <a:srgbClr val="FFFFFF"/>
                </a:highlight>
                <a:latin typeface="Arial" panose="020B0604020202020204" pitchFamily="34" charset="0"/>
              </a:rPr>
              <a:t> </a:t>
            </a:r>
          </a:p>
          <a:p>
            <a:pPr algn="l" rtl="0" fontAlgn="base"/>
            <a:r>
              <a:rPr lang="en-US" sz="1800" b="0" i="0" dirty="0">
                <a:solidFill>
                  <a:srgbClr val="000000"/>
                </a:solidFill>
                <a:effectLst/>
                <a:highlight>
                  <a:srgbClr val="FFFFFF"/>
                </a:highlight>
                <a:latin typeface="Arial" panose="020B0604020202020204" pitchFamily="34" charset="0"/>
              </a:rPr>
              <a:t> </a:t>
            </a:r>
            <a:endParaRPr lang="en-US" b="0" i="0" dirty="0">
              <a:solidFill>
                <a:srgbClr val="000000"/>
              </a:solidFill>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400774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3302200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www.instagram.com</a:t>
            </a:r>
            <a:r>
              <a:rPr lang="en-US" dirty="0"/>
              <a:t>/p/C4s29gqscJ-/?</a:t>
            </a:r>
            <a:r>
              <a:rPr lang="en-US" dirty="0" err="1"/>
              <a:t>igsh</a:t>
            </a:r>
            <a:r>
              <a:rPr lang="en-US" dirty="0"/>
              <a:t>=MWt6OGlqdmQycXVjMA%3D%3D&amp;img_index=3</a:t>
            </a:r>
          </a:p>
          <a:p>
            <a:r>
              <a:rPr lang="en-US" dirty="0"/>
              <a:t>https://</a:t>
            </a:r>
            <a:r>
              <a:rPr lang="en-US" dirty="0" err="1"/>
              <a:t>www.nvar.com</a:t>
            </a:r>
            <a:r>
              <a:rPr lang="en-US" dirty="0"/>
              <a:t>/docs/default-source/pdfs/bright-</a:t>
            </a:r>
            <a:r>
              <a:rPr lang="en-US" dirty="0" err="1"/>
              <a:t>mls</a:t>
            </a:r>
            <a:r>
              <a:rPr lang="en-US" dirty="0"/>
              <a:t>-resources---value-of-a-buyer/value-of-a-buyer's-agent---broker-webinar-</a:t>
            </a:r>
            <a:r>
              <a:rPr lang="en-US" dirty="0" err="1"/>
              <a:t>slides.pdf</a:t>
            </a:r>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876131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3062339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strike="noStrike">
                <a:solidFill>
                  <a:srgbClr val="0000FF"/>
                </a:solidFill>
                <a:effectLst/>
                <a:highlight>
                  <a:srgbClr val="FFFFFF"/>
                </a:highlight>
                <a:latin typeface="Arial" panose="020B0604020202020204" pitchFamily="34" charset="0"/>
                <a:hlinkClick r:id="rId3"/>
              </a:rPr>
              <a:t>https://www.cnet.com/personal-finance/mortgages/advice/homebuying-mistakes-to-avoid/#mistake--not-working-with-a-real-estate-agent</a:t>
            </a:r>
            <a:r>
              <a:rPr lang="en-US" sz="1200" b="0" i="0">
                <a:solidFill>
                  <a:srgbClr val="000000"/>
                </a:solidFill>
                <a:effectLst/>
                <a:highlight>
                  <a:srgbClr val="FFFFFF"/>
                </a:highligh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A5660-B77E-1C3D-AD38-9BD409BB8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E85A7-2852-25EC-61CB-FB7476F51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522E5-E51A-546F-55E3-9AA6BF0AB0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F9915C-5A56-B607-2479-6B22E0AB8F72}"/>
              </a:ext>
            </a:extLst>
          </p:cNvPr>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3744476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https://www.realtor.com/research/july-2024-data/</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https://www.census.gov/housing/hvs/data/histtabs.html</a:t>
            </a:r>
          </a:p>
          <a:p>
            <a:r>
              <a:rPr lang="en-US" dirty="0"/>
              <a:t>https://www.nar.realtor/research-and-statistics/housing-statistics/existing-home-sales</a:t>
            </a:r>
          </a:p>
          <a:p>
            <a:r>
              <a:rPr lang="en-US" dirty="0"/>
              <a:t>https://www.realtor.com/research/existing-home-sales-may-2024/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https://www.spglobal.com/spdji/en/indices/indicators/sp-corelogic-case-shiller-20-city-composite-home-price-nsa-index/#news-research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www.noradarealestate.com</a:t>
            </a:r>
            <a:r>
              <a:rPr lang="en-US" dirty="0"/>
              <a:t>/blog/real-estate-forecast-next-5-years/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7902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3708460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Prices</a:t>
            </a:r>
            <a:r>
              <a:rPr lang="es-ES" dirty="0"/>
              <a:t> </a:t>
            </a:r>
            <a:endParaRPr lang="en-US" dirty="0"/>
          </a:p>
          <a:p>
            <a:pPr marL="171450" indent="-171450">
              <a:buFont typeface="Symbol"/>
              <a:buChar char="•"/>
            </a:pPr>
            <a:r>
              <a:rPr lang="en-US" u="sng" dirty="0">
                <a:hlinkClick r:id="rId3"/>
              </a:rPr>
              <a:t>https://x.com/NewsLambert/status/1797659853403672983/photo/1</a:t>
            </a:r>
            <a:endParaRPr lang="en-US" dirty="0"/>
          </a:p>
          <a:p>
            <a:pPr marL="171450" indent="-171450">
              <a:buFont typeface="Symbol"/>
              <a:buChar char="•"/>
            </a:pPr>
            <a:r>
              <a:rPr lang="en-US" u="sng" dirty="0">
                <a:hlinkClick r:id="rId4"/>
              </a:rPr>
              <a:t>https://www.mba.org/news-and-research/forecasts-and-commentary/mortgage-finance-forecast-archives</a:t>
            </a:r>
            <a:r>
              <a:rPr lang="en-US" dirty="0"/>
              <a:t> </a:t>
            </a:r>
          </a:p>
          <a:p>
            <a:pPr marL="171450" indent="-171450">
              <a:buFont typeface="Symbol"/>
              <a:buChar char="•"/>
            </a:pPr>
            <a:r>
              <a:rPr lang="en-US" u="sng" dirty="0">
                <a:hlinkClick r:id="rId5"/>
              </a:rPr>
              <a:t>https://www.zillow.com/research/home-value-sales-forecast-33822/</a:t>
            </a:r>
            <a:endParaRPr lang="en-US" dirty="0"/>
          </a:p>
          <a:p>
            <a:pPr marL="171450" indent="-171450">
              <a:buFont typeface="Symbol"/>
              <a:buChar char="•"/>
            </a:pPr>
            <a:r>
              <a:rPr lang="en-US" u="sng" dirty="0"/>
              <a:t>https://www.fanniemae.com/media/53061/display</a:t>
            </a:r>
          </a:p>
          <a:p>
            <a:pPr marL="171450" indent="-171450">
              <a:buFont typeface="Symbol"/>
              <a:buChar char="•"/>
            </a:pPr>
            <a:r>
              <a:rPr lang="en-US" u="sng" dirty="0"/>
              <a:t>https://www.freddiemac.com/research/forecast/20240820-us-economy-continues-remain-strong</a:t>
            </a:r>
          </a:p>
          <a:p>
            <a:pPr marL="171450" indent="-171450">
              <a:buFont typeface="Symbol"/>
              <a:buChar char="•"/>
            </a:pPr>
            <a:r>
              <a:rPr lang="es-ES" u="sng" dirty="0">
                <a:hlinkClick r:id="rId6"/>
              </a:rPr>
              <a:t>https://pulsenomics.com/surveys/</a:t>
            </a:r>
            <a:r>
              <a:rPr lang="es-ES" dirty="0"/>
              <a:t> </a:t>
            </a:r>
            <a:endParaRPr lang="en-US" dirty="0"/>
          </a:p>
          <a:p>
            <a:pPr marL="171450" indent="-171450">
              <a:buFont typeface="Symbol"/>
              <a:buChar char="•"/>
            </a:pPr>
            <a:r>
              <a:rPr lang="es-ES" u="sng" dirty="0"/>
              <a:t>https://cdn.nar.realtor/sites/default/files/documents/forecast-q2-2024-us-economic-outlook-06-27-2024.pdf?_gl=1*1ifha9m*_gcl_au*MTI2MzExNDg3MS4xNzIyODczNTU1</a:t>
            </a:r>
          </a:p>
          <a:p>
            <a:pPr marL="171450" indent="-171450">
              <a:buFont typeface="Symbol"/>
              <a:buChar char="•"/>
            </a:pPr>
            <a:endParaRPr lang="en-US" dirty="0"/>
          </a:p>
          <a:p>
            <a:r>
              <a:rPr lang="es-ES" dirty="0"/>
              <a:t>Rates </a:t>
            </a:r>
            <a:endParaRPr lang="en-US" dirty="0">
              <a:cs typeface="Calibri" panose="020F0502020204030204"/>
            </a:endParaRPr>
          </a:p>
          <a:p>
            <a:pPr marL="171450" indent="-171450">
              <a:buFont typeface="Symbol"/>
              <a:buChar char="•"/>
            </a:pPr>
            <a:r>
              <a:rPr lang="en-US" dirty="0"/>
              <a:t>https://themortgagereports.com/mortgage-rates-now/mortgage-rates-today-aug-27-2024</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503966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https://money.usnews.com/loans/mortgages/articles/should-you-wait-for-mortgage-rates-to-fall-to-buy-a-house</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503966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https://www.fanniemae.com/research-and-insights/surveys-indices/home-price-expectations-survey-hpes</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3752977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6.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8.png"/><Relationship Id="rId7"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nd person sitting on a dock holding hands&#10;&#10;Description automatically generated">
            <a:extLst>
              <a:ext uri="{FF2B5EF4-FFF2-40B4-BE49-F238E27FC236}">
                <a16:creationId xmlns:a16="http://schemas.microsoft.com/office/drawing/2014/main" id="{B00B5B93-74A0-4543-E2E9-CF66631C79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30" y="0"/>
            <a:ext cx="7766070"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latin typeface="Monotype Corsiva" panose="03010101010201010101" pitchFamily="66" charset="0"/>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chemeClr val="tx2"/>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07911"/>
          </a:xfrm>
          <a:prstGeom prst="rect">
            <a:avLst/>
          </a:prstGeom>
        </p:spPr>
        <p:txBody>
          <a:bodyPr vert="horz" wrap="square" lIns="0" tIns="12698" rIns="0" bIns="0" rtlCol="0" anchor="t">
            <a:spAutoFit/>
          </a:bodyPr>
          <a:lstStyle/>
          <a:p>
            <a:pPr marL="12065" algn="ctr" defTabSz="909619">
              <a:lnSpc>
                <a:spcPts val="3100"/>
              </a:lnSpc>
              <a:spcBef>
                <a:spcPts val="99"/>
              </a:spcBef>
            </a:pPr>
            <a:r>
              <a:rPr lang="en-US" spc="100" dirty="0">
                <a:solidFill>
                  <a:schemeClr val="bg1"/>
                </a:solidFill>
                <a:ea typeface="Helvetica Neue Light" panose="02000403000000020004" pitchFamily="2" charset="0"/>
                <a:cs typeface="Arial"/>
              </a:rPr>
              <a:t>FALL 2024</a:t>
            </a:r>
            <a:endParaRPr lang="en-US" dirty="0">
              <a:solidFill>
                <a:schemeClr val="bg1"/>
              </a:solidFill>
              <a:cs typeface="Arial"/>
            </a:endParaRP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sp>
        <p:nvSpPr>
          <p:cNvPr id="2" name="Rectangle 1">
            <a:extLst>
              <a:ext uri="{FF2B5EF4-FFF2-40B4-BE49-F238E27FC236}">
                <a16:creationId xmlns:a16="http://schemas.microsoft.com/office/drawing/2014/main" id="{9D139B88-B0D6-D5D9-1DAD-5E7C0F760747}"/>
              </a:ext>
            </a:extLst>
          </p:cNvPr>
          <p:cNvSpPr/>
          <p:nvPr/>
        </p:nvSpPr>
        <p:spPr>
          <a:xfrm>
            <a:off x="2768" y="8285909"/>
            <a:ext cx="7769632" cy="184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53DEB34-8D82-06C6-D50D-AB30C0FE54BB}"/>
              </a:ext>
            </a:extLst>
          </p:cNvPr>
          <p:cNvSpPr/>
          <p:nvPr/>
        </p:nvSpPr>
        <p:spPr>
          <a:xfrm>
            <a:off x="2768" y="8285909"/>
            <a:ext cx="469309" cy="184180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B600DD1-9E5A-7A22-6CC2-54C641C92ACC}"/>
              </a:ext>
            </a:extLst>
          </p:cNvPr>
          <p:cNvCxnSpPr>
            <a:cxnSpLocks/>
          </p:cNvCxnSpPr>
          <p:nvPr/>
        </p:nvCxnSpPr>
        <p:spPr>
          <a:xfrm flipV="1">
            <a:off x="4370436" y="8431205"/>
            <a:ext cx="0" cy="123509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object 5">
            <a:extLst>
              <a:ext uri="{FF2B5EF4-FFF2-40B4-BE49-F238E27FC236}">
                <a16:creationId xmlns:a16="http://schemas.microsoft.com/office/drawing/2014/main" id="{C3DB1C94-2DBC-78A7-E971-15671251620B}"/>
              </a:ext>
            </a:extLst>
          </p:cNvPr>
          <p:cNvSpPr txBox="1"/>
          <p:nvPr/>
        </p:nvSpPr>
        <p:spPr>
          <a:xfrm>
            <a:off x="4500222" y="8285929"/>
            <a:ext cx="3338175" cy="1524001"/>
          </a:xfrm>
          <a:prstGeom prst="rect">
            <a:avLst/>
          </a:prstGeom>
        </p:spPr>
        <p:txBody>
          <a:bodyPr vert="horz" wrap="square" lIns="0" tIns="12698" rIns="0" bIns="0" rtlCol="0" anchor="ctr" anchorCtr="0">
            <a:noAutofit/>
          </a:bodyPr>
          <a:lstStyle/>
          <a:p>
            <a:pPr>
              <a:spcBef>
                <a:spcPct val="0"/>
              </a:spcBef>
              <a:spcAft>
                <a:spcPts val="500"/>
              </a:spcAft>
            </a:pPr>
            <a:r>
              <a:rPr lang="en-US" altLang="en-US" sz="1100" b="1" i="1" dirty="0">
                <a:solidFill>
                  <a:srgbClr val="00B0F0"/>
                </a:solidFill>
                <a:latin typeface="Arial" panose="020B0604020202020204" pitchFamily="34" charset="0"/>
                <a:ea typeface="Helvetica Neue" panose="02000503000000020004" pitchFamily="2" charset="0"/>
                <a:cs typeface="Arial" panose="020B0604020202020204" pitchFamily="34" charset="0"/>
              </a:rPr>
              <a:t>Kim Pelham</a:t>
            </a:r>
            <a:endParaRPr lang="en-US" altLang="en-US" sz="1100" i="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endParaRPr>
          </a:p>
          <a:p>
            <a:pPr>
              <a:spcBef>
                <a:spcPct val="0"/>
              </a:spcBef>
            </a:pPr>
            <a:r>
              <a:rPr lang="en-US" altLang="en-US" sz="1100" i="1" dirty="0">
                <a:latin typeface="Arial" panose="020B0604020202020204" pitchFamily="34" charset="0"/>
                <a:ea typeface="Helvetica Neue" panose="02000503000000020004" pitchFamily="2" charset="0"/>
                <a:cs typeface="Arial" panose="020B0604020202020204" pitchFamily="34" charset="0"/>
              </a:rPr>
              <a:t>Founder of the Pelham Group | Broker | Stager</a:t>
            </a:r>
          </a:p>
          <a:p>
            <a:pPr>
              <a:spcBef>
                <a:spcPct val="0"/>
              </a:spcBef>
            </a:pPr>
            <a:r>
              <a:rPr lang="en-US" altLang="en-US" sz="1100" i="1" dirty="0">
                <a:latin typeface="Arial" panose="020B0604020202020204" pitchFamily="34" charset="0"/>
                <a:ea typeface="Helvetica Neue" panose="02000503000000020004" pitchFamily="2" charset="0"/>
                <a:cs typeface="Arial" panose="020B0604020202020204" pitchFamily="34" charset="0"/>
              </a:rPr>
              <a:t>425-213-8761</a:t>
            </a:r>
          </a:p>
          <a:p>
            <a:pPr>
              <a:spcBef>
                <a:spcPct val="0"/>
              </a:spcBef>
            </a:pPr>
            <a:r>
              <a:rPr lang="en-US" altLang="en-US" sz="1100" i="1" dirty="0">
                <a:latin typeface="Arial" panose="020B0604020202020204" pitchFamily="34" charset="0"/>
                <a:ea typeface="Helvetica Neue" panose="02000503000000020004" pitchFamily="2" charset="0"/>
                <a:cs typeface="Arial" panose="020B0604020202020204" pitchFamily="34" charset="0"/>
              </a:rPr>
              <a:t>Kim@ThePelhmaGroupNW.com</a:t>
            </a:r>
          </a:p>
          <a:p>
            <a:pPr>
              <a:spcBef>
                <a:spcPct val="0"/>
              </a:spcBef>
              <a:spcAft>
                <a:spcPts val="500"/>
              </a:spcAft>
            </a:pPr>
            <a:endParaRPr lang="en-US" altLang="en-US" sz="1000" dirty="0">
              <a:latin typeface="Arial" panose="020B0604020202020204" pitchFamily="34" charset="0"/>
              <a:ea typeface="Helvetica Neue" panose="02000503000000020004" pitchFamily="2" charset="0"/>
              <a:cs typeface="Arial" panose="020B0604020202020204" pitchFamily="34" charset="0"/>
            </a:endParaRPr>
          </a:p>
        </p:txBody>
      </p:sp>
      <p:pic>
        <p:nvPicPr>
          <p:cNvPr id="3" name="Picture 2">
            <a:extLst>
              <a:ext uri="{FF2B5EF4-FFF2-40B4-BE49-F238E27FC236}">
                <a16:creationId xmlns:a16="http://schemas.microsoft.com/office/drawing/2014/main" id="{CAB02083-DC23-0B9B-E853-08E5FF4C14A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63636"/>
            <a:ext cx="476264" cy="521702"/>
          </a:xfrm>
          <a:prstGeom prst="rect">
            <a:avLst/>
          </a:prstGeom>
        </p:spPr>
      </p:pic>
      <p:pic>
        <p:nvPicPr>
          <p:cNvPr id="4" name="Picture 3" descr="A person wearing glasses and a scarf&#10;&#10;Description automatically generated">
            <a:extLst>
              <a:ext uri="{FF2B5EF4-FFF2-40B4-BE49-F238E27FC236}">
                <a16:creationId xmlns:a16="http://schemas.microsoft.com/office/drawing/2014/main" id="{55C15C5F-C352-4695-52A7-71CD7340601F}"/>
              </a:ext>
            </a:extLst>
          </p:cNvPr>
          <p:cNvPicPr>
            <a:picLocks noChangeAspect="1"/>
          </p:cNvPicPr>
          <p:nvPr/>
        </p:nvPicPr>
        <p:blipFill>
          <a:blip r:embed="rId5"/>
          <a:stretch>
            <a:fillRect/>
          </a:stretch>
        </p:blipFill>
        <p:spPr>
          <a:xfrm>
            <a:off x="270594" y="7287088"/>
            <a:ext cx="2805969" cy="2805969"/>
          </a:xfrm>
          <a:prstGeom prst="rect">
            <a:avLst/>
          </a:prstGeom>
        </p:spPr>
      </p:pic>
      <p:pic>
        <p:nvPicPr>
          <p:cNvPr id="10" name="Picture 9" descr="A logo with trees and a house&#10;&#10;Description automatically generated">
            <a:extLst>
              <a:ext uri="{FF2B5EF4-FFF2-40B4-BE49-F238E27FC236}">
                <a16:creationId xmlns:a16="http://schemas.microsoft.com/office/drawing/2014/main" id="{553CD195-A0FB-B6B0-D717-0596304ED233}"/>
              </a:ext>
            </a:extLst>
          </p:cNvPr>
          <p:cNvPicPr>
            <a:picLocks noChangeAspect="1"/>
          </p:cNvPicPr>
          <p:nvPr/>
        </p:nvPicPr>
        <p:blipFill>
          <a:blip r:embed="rId6"/>
          <a:stretch>
            <a:fillRect/>
          </a:stretch>
        </p:blipFill>
        <p:spPr>
          <a:xfrm>
            <a:off x="2652688" y="8278689"/>
            <a:ext cx="1651748" cy="936623"/>
          </a:xfrm>
          <a:prstGeom prst="rect">
            <a:avLst/>
          </a:prstGeom>
        </p:spPr>
      </p:pic>
      <p:pic>
        <p:nvPicPr>
          <p:cNvPr id="11" name="Picture 10" descr="A black background with a black rectangle&#10;&#10;Description automatically generated">
            <a:extLst>
              <a:ext uri="{FF2B5EF4-FFF2-40B4-BE49-F238E27FC236}">
                <a16:creationId xmlns:a16="http://schemas.microsoft.com/office/drawing/2014/main" id="{47CC9052-0C18-B063-BB6D-1039210BF09D}"/>
              </a:ext>
            </a:extLst>
          </p:cNvPr>
          <p:cNvPicPr>
            <a:picLocks noChangeAspect="1"/>
          </p:cNvPicPr>
          <p:nvPr/>
        </p:nvPicPr>
        <p:blipFill>
          <a:blip r:embed="rId7"/>
          <a:stretch>
            <a:fillRect/>
          </a:stretch>
        </p:blipFill>
        <p:spPr>
          <a:xfrm>
            <a:off x="2507760" y="9174287"/>
            <a:ext cx="1992463" cy="863031"/>
          </a:xfrm>
          <a:prstGeom prst="rect">
            <a:avLst/>
          </a:prstGeom>
        </p:spPr>
      </p:pic>
    </p:spTree>
    <p:extLst>
      <p:ext uri="{BB962C8B-B14F-4D97-AF65-F5344CB8AC3E}">
        <p14:creationId xmlns:p14="http://schemas.microsoft.com/office/powerpoint/2010/main" val="126951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ee with orange and yellow leaves&#10;&#10;Description automatically generated">
            <a:extLst>
              <a:ext uri="{FF2B5EF4-FFF2-40B4-BE49-F238E27FC236}">
                <a16:creationId xmlns:a16="http://schemas.microsoft.com/office/drawing/2014/main" id="{A7E52D0B-9A1B-A6E2-9AAB-10FF04811D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5094506"/>
            <a:ext cx="6858000" cy="427809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200" i="1" dirty="0">
                <a:solidFill>
                  <a:schemeClr val="bg1"/>
                </a:solidFill>
                <a:effectLst/>
                <a:latin typeface="Georgia" panose="02040502050405020303" pitchFamily="18" charset="0"/>
              </a:rPr>
              <a:t>“There’s never a one-size-fits-all answer to whether now is the right time to buy a home. . . There’s also no way to predict precisely what the market will do in the near future . . .  Perfectly timing the market shouldn’t be the goal. This decision should be determined by your personal needs, financial means and the time you have to find the right home.” </a:t>
            </a:r>
          </a:p>
          <a:p>
            <a:endParaRPr lang="en-US" sz="1600" i="1" dirty="0">
              <a:solidFill>
                <a:schemeClr val="bg1"/>
              </a:solidFill>
            </a:endParaRPr>
          </a:p>
          <a:p>
            <a:pPr>
              <a:spcAft>
                <a:spcPts val="2000"/>
              </a:spcAft>
            </a:pPr>
            <a:r>
              <a:rPr lang="en-US" sz="1400" b="0" dirty="0">
                <a:solidFill>
                  <a:schemeClr val="bg1"/>
                </a:solidFill>
                <a:effectLst/>
                <a:latin typeface="Arial" panose="020B0604020202020204" pitchFamily="34" charset="0"/>
                <a:cs typeface="Arial" panose="020B0604020202020204" pitchFamily="34" charset="0"/>
              </a:rPr>
              <a:t>- </a:t>
            </a:r>
            <a:r>
              <a:rPr lang="en-US" sz="1400" b="0" i="1" dirty="0">
                <a:solidFill>
                  <a:schemeClr val="bg1"/>
                </a:solidFill>
                <a:effectLst/>
                <a:latin typeface="Arial" panose="020B0604020202020204" pitchFamily="34" charset="0"/>
                <a:cs typeface="Arial" panose="020B0604020202020204" pitchFamily="34" charset="0"/>
              </a:rPr>
              <a:t>U.S. News Real Estate</a:t>
            </a:r>
            <a:endParaRPr lang="en-US" sz="1400" b="0" dirty="0">
              <a:solidFill>
                <a:schemeClr val="bg1"/>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4722928"/>
            <a:ext cx="742082" cy="743154"/>
          </a:xfrm>
          <a:prstGeom prst="rect">
            <a:avLst/>
          </a:prstGeom>
        </p:spPr>
      </p:pic>
      <p:sp>
        <p:nvSpPr>
          <p:cNvPr id="3" name="Slide Number Placeholder 13">
            <a:extLst>
              <a:ext uri="{FF2B5EF4-FFF2-40B4-BE49-F238E27FC236}">
                <a16:creationId xmlns:a16="http://schemas.microsoft.com/office/drawing/2014/main" id="{1F3E1200-C298-8760-EBE0-E82BDE3A2ED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10</a:t>
            </a:fld>
            <a:endParaRPr lang="en-US"/>
          </a:p>
        </p:txBody>
      </p:sp>
    </p:spTree>
    <p:extLst>
      <p:ext uri="{BB962C8B-B14F-4D97-AF65-F5344CB8AC3E}">
        <p14:creationId xmlns:p14="http://schemas.microsoft.com/office/powerpoint/2010/main" val="877486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mall toy houses and a fence&#10;&#10;Description automatically generated">
            <a:extLst>
              <a:ext uri="{FF2B5EF4-FFF2-40B4-BE49-F238E27FC236}">
                <a16:creationId xmlns:a16="http://schemas.microsoft.com/office/drawing/2014/main" id="{D2DCD8E1-2522-C069-8892-702C4CCEE7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530383"/>
          </a:xfrm>
          <a:prstGeom prst="rect">
            <a:avLst/>
          </a:prstGeom>
        </p:spPr>
      </p:pic>
      <p:sp>
        <p:nvSpPr>
          <p:cNvPr id="6" name="TextBox 5">
            <a:extLst>
              <a:ext uri="{FF2B5EF4-FFF2-40B4-BE49-F238E27FC236}">
                <a16:creationId xmlns:a16="http://schemas.microsoft.com/office/drawing/2014/main" id="{ADF4D003-23B3-2245-A0FC-3101599455D8}"/>
              </a:ext>
            </a:extLst>
          </p:cNvPr>
          <p:cNvSpPr txBox="1"/>
          <p:nvPr/>
        </p:nvSpPr>
        <p:spPr>
          <a:xfrm>
            <a:off x="454039" y="3614479"/>
            <a:ext cx="6974385" cy="1731151"/>
          </a:xfrm>
          <a:prstGeom prst="rect">
            <a:avLst/>
          </a:prstGeom>
          <a:noFill/>
        </p:spPr>
        <p:txBody>
          <a:bodyPr wrap="square" lIns="0" tIns="320040" rIns="0" bIns="0" numCol="1" spcCol="457200" rtlCol="0" anchor="t">
            <a:noAutofit/>
          </a:bodyPr>
          <a:lstStyle/>
          <a:p>
            <a:pPr fontAlgn="base">
              <a:lnSpc>
                <a:spcPct val="112000"/>
              </a:lnSpc>
              <a:spcAft>
                <a:spcPts val="1000"/>
              </a:spcAft>
              <a:defRPr/>
            </a:pPr>
            <a:r>
              <a:rPr lang="en-US" sz="1500" b="1" dirty="0">
                <a:solidFill>
                  <a:srgbClr val="00AEEF"/>
                </a:solidFill>
                <a:latin typeface="Arial"/>
                <a:cs typeface="Arial"/>
              </a:rPr>
              <a:t>Home Values Typically Go Up over Time</a:t>
            </a:r>
            <a:endParaRPr lang="en-US" sz="1500" dirty="0">
              <a:solidFill>
                <a:srgbClr val="000000"/>
              </a:solidFill>
              <a:latin typeface="Arial" panose="020B0604020202020204"/>
            </a:endParaRPr>
          </a:p>
          <a:p>
            <a:pPr marL="0" marR="0" lvl="0" indent="0" algn="l" defTabSz="457200" rtl="0" eaLnBrk="1" fontAlgn="base" latinLnBrk="0" hangingPunct="1">
              <a:lnSpc>
                <a:spcPct val="112000"/>
              </a:lnSpc>
              <a:spcBef>
                <a:spcPts val="0"/>
              </a:spcBef>
              <a:spcAft>
                <a:spcPts val="1000"/>
              </a:spcAft>
              <a:buClrTx/>
              <a:buSzTx/>
              <a:buFontTx/>
              <a:buNone/>
              <a:tabLst/>
              <a:defRPr/>
            </a:pPr>
            <a:r>
              <a:rPr lang="en-US" sz="1250" b="0" i="0" dirty="0">
                <a:solidFill>
                  <a:srgbClr val="000000"/>
                </a:solidFill>
                <a:effectLst/>
                <a:highlight>
                  <a:srgbClr val="FFFFFF"/>
                </a:highlight>
                <a:latin typeface="Arial" panose="020B0604020202020204" pitchFamily="34" charset="0"/>
              </a:rPr>
              <a:t>There’s been some confusion over the past year or so about which way home prices are headed. Make no mistake, nationally they’re still going up. In fact, over the long-term, home prices almost always go up</a:t>
            </a:r>
            <a:r>
              <a:rPr lang="en-US" sz="1250" dirty="0">
                <a:solidFill>
                  <a:srgbClr val="000000"/>
                </a:solidFill>
                <a:latin typeface="Arial" panose="020B0604020202020204"/>
              </a:rPr>
              <a:t> (</a:t>
            </a:r>
            <a:r>
              <a:rPr lang="en-US" sz="1250" i="1" dirty="0">
                <a:solidFill>
                  <a:srgbClr val="000000"/>
                </a:solidFill>
                <a:latin typeface="Arial" panose="020B0604020202020204"/>
              </a:rPr>
              <a:t>see graph below</a:t>
            </a:r>
            <a:r>
              <a:rPr lang="en-US" sz="1250" dirty="0">
                <a:solidFill>
                  <a:srgbClr val="000000"/>
                </a:solidFill>
                <a:latin typeface="Arial" panose="020B0604020202020204"/>
              </a:rPr>
              <a:t>):</a:t>
            </a:r>
            <a:endParaRPr lang="en-US" sz="1250" i="0" dirty="0">
              <a:effectLst/>
            </a:endParaRPr>
          </a:p>
        </p:txBody>
      </p:sp>
      <p:sp>
        <p:nvSpPr>
          <p:cNvPr id="13" name="Rectangle 12">
            <a:extLst>
              <a:ext uri="{FF2B5EF4-FFF2-40B4-BE49-F238E27FC236}">
                <a16:creationId xmlns:a16="http://schemas.microsoft.com/office/drawing/2014/main" id="{6B2EE00D-796B-26A1-D6B0-2379C09E3009}"/>
              </a:ext>
            </a:extLst>
          </p:cNvPr>
          <p:cNvSpPr/>
          <p:nvPr/>
        </p:nvSpPr>
        <p:spPr>
          <a:xfrm>
            <a:off x="457200" y="5211276"/>
            <a:ext cx="6858363" cy="2601775"/>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a:p>
        </p:txBody>
      </p:sp>
      <p:sp>
        <p:nvSpPr>
          <p:cNvPr id="3" name="TextBox 2">
            <a:extLst>
              <a:ext uri="{FF2B5EF4-FFF2-40B4-BE49-F238E27FC236}">
                <a16:creationId xmlns:a16="http://schemas.microsoft.com/office/drawing/2014/main" id="{DC6D895E-D872-A649-8D1F-2C10CFF35718}"/>
              </a:ext>
            </a:extLst>
          </p:cNvPr>
          <p:cNvSpPr txBox="1"/>
          <p:nvPr/>
        </p:nvSpPr>
        <p:spPr>
          <a:xfrm>
            <a:off x="459600" y="2550540"/>
            <a:ext cx="6865286"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Are you wondering if it makes sense to buy a home right now? While today’s mortgage rates might seem a bit intimidating, here are two reasons why it still may be a good time to become a homeowner.</a:t>
            </a:r>
          </a:p>
        </p:txBody>
      </p:sp>
      <p:sp>
        <p:nvSpPr>
          <p:cNvPr id="14" name="TextBox 13">
            <a:extLst>
              <a:ext uri="{FF2B5EF4-FFF2-40B4-BE49-F238E27FC236}">
                <a16:creationId xmlns:a16="http://schemas.microsoft.com/office/drawing/2014/main" id="{22A196D6-1B3E-FBDD-22B0-598EF079D5FC}"/>
              </a:ext>
            </a:extLst>
          </p:cNvPr>
          <p:cNvSpPr txBox="1"/>
          <p:nvPr/>
        </p:nvSpPr>
        <p:spPr>
          <a:xfrm>
            <a:off x="618025" y="5334103"/>
            <a:ext cx="6536347" cy="423193"/>
          </a:xfrm>
          <a:prstGeom prst="rect">
            <a:avLst/>
          </a:prstGeom>
          <a:noFill/>
        </p:spPr>
        <p:txBody>
          <a:bodyPr wrap="square" lIns="0" tIns="0" rIns="0" bIns="0" rtlCol="0">
            <a:spAutoFit/>
          </a:bodyPr>
          <a:lstStyle/>
          <a:p>
            <a:pPr algn="ctr">
              <a:spcAft>
                <a:spcPts val="500"/>
              </a:spcAft>
            </a:pPr>
            <a:r>
              <a:rPr lang="en-US" sz="1500" b="1">
                <a:solidFill>
                  <a:schemeClr val="bg2"/>
                </a:solidFill>
                <a:latin typeface="Arial" panose="020B0604020202020204" pitchFamily="34" charset="0"/>
                <a:cs typeface="Arial" panose="020B0604020202020204" pitchFamily="34" charset="0"/>
              </a:rPr>
              <a:t>Price Appreciation over the Last 60 Years</a:t>
            </a:r>
            <a:br>
              <a:rPr lang="en-US" sz="1500" b="1">
                <a:solidFill>
                  <a:schemeClr val="bg2"/>
                </a:solidFill>
                <a:latin typeface="Arial" panose="020B0604020202020204" pitchFamily="34" charset="0"/>
                <a:cs typeface="Arial" panose="020B0604020202020204" pitchFamily="34" charset="0"/>
              </a:rPr>
            </a:br>
            <a:r>
              <a:rPr lang="en-US" sz="1250" i="1">
                <a:solidFill>
                  <a:schemeClr val="bg2"/>
                </a:solidFill>
                <a:latin typeface="Georgia" panose="02040502050405020303" pitchFamily="18" charset="0"/>
                <a:cs typeface="Arial" panose="020B0604020202020204" pitchFamily="34" charset="0"/>
              </a:rPr>
              <a:t>Average Sales Price of Houses Sold in the United States</a:t>
            </a:r>
          </a:p>
        </p:txBody>
      </p:sp>
      <p:sp>
        <p:nvSpPr>
          <p:cNvPr id="2" name="Rectangle 1">
            <a:extLst>
              <a:ext uri="{FF2B5EF4-FFF2-40B4-BE49-F238E27FC236}">
                <a16:creationId xmlns:a16="http://schemas.microsoft.com/office/drawing/2014/main" id="{AC56A208-F3F0-5B4B-A446-B8CC9C9995BA}"/>
              </a:ext>
            </a:extLst>
          </p:cNvPr>
          <p:cNvSpPr/>
          <p:nvPr/>
        </p:nvSpPr>
        <p:spPr>
          <a:xfrm>
            <a:off x="3778076" y="5392716"/>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15" name="TextBox 14">
            <a:extLst>
              <a:ext uri="{FF2B5EF4-FFF2-40B4-BE49-F238E27FC236}">
                <a16:creationId xmlns:a16="http://schemas.microsoft.com/office/drawing/2014/main" id="{65D0FF20-C829-1A1F-C4CC-BA5735D40824}"/>
              </a:ext>
            </a:extLst>
          </p:cNvPr>
          <p:cNvSpPr txBox="1"/>
          <p:nvPr/>
        </p:nvSpPr>
        <p:spPr>
          <a:xfrm>
            <a:off x="5169423" y="7538978"/>
            <a:ext cx="2144372" cy="253916"/>
          </a:xfrm>
          <a:prstGeom prst="rect">
            <a:avLst/>
          </a:prstGeom>
          <a:noFill/>
        </p:spPr>
        <p:txBody>
          <a:bodyPr wrap="square" lIns="91440" tIns="45720" rIns="91440" bIns="45720" rtlCol="0" anchor="t">
            <a:spAutoFit/>
          </a:bodyPr>
          <a:lstStyle/>
          <a:p>
            <a:pPr algn="r"/>
            <a:r>
              <a:rPr lang="en-US" sz="1050" dirty="0">
                <a:solidFill>
                  <a:schemeClr val="bg2">
                    <a:lumMod val="60000"/>
                    <a:lumOff val="40000"/>
                  </a:schemeClr>
                </a:solidFill>
              </a:rPr>
              <a:t>Source: Census, HUD</a:t>
            </a:r>
          </a:p>
        </p:txBody>
      </p:sp>
      <p:sp>
        <p:nvSpPr>
          <p:cNvPr id="4" name="Slide Number Placeholder 13">
            <a:extLst>
              <a:ext uri="{FF2B5EF4-FFF2-40B4-BE49-F238E27FC236}">
                <a16:creationId xmlns:a16="http://schemas.microsoft.com/office/drawing/2014/main" id="{4997BE3D-29C8-C276-6468-20590ECE450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11</a:t>
            </a:fld>
            <a:endParaRPr lang="en-US"/>
          </a:p>
        </p:txBody>
      </p:sp>
      <p:sp>
        <p:nvSpPr>
          <p:cNvPr id="7" name="TextBox 6">
            <a:extLst>
              <a:ext uri="{FF2B5EF4-FFF2-40B4-BE49-F238E27FC236}">
                <a16:creationId xmlns:a16="http://schemas.microsoft.com/office/drawing/2014/main" id="{B0DEED00-F5F6-0990-BA95-59912BF93D12}"/>
              </a:ext>
            </a:extLst>
          </p:cNvPr>
          <p:cNvSpPr txBox="1"/>
          <p:nvPr/>
        </p:nvSpPr>
        <p:spPr>
          <a:xfrm>
            <a:off x="465907" y="7706216"/>
            <a:ext cx="6832424" cy="1731151"/>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250" dirty="0">
                <a:highlight>
                  <a:srgbClr val="FFFFFF"/>
                </a:highlight>
                <a:latin typeface="Arial"/>
                <a:cs typeface="Arial"/>
              </a:rPr>
              <a:t>Based on </a:t>
            </a:r>
            <a:r>
              <a:rPr lang="en-US" sz="1250" b="0" i="0" dirty="0">
                <a:effectLst/>
                <a:highlight>
                  <a:srgbClr val="FFFFFF"/>
                </a:highlight>
                <a:latin typeface="Arial"/>
                <a:cs typeface="Arial"/>
              </a:rPr>
              <a:t>the </a:t>
            </a:r>
            <a:r>
              <a:rPr lang="en-US" sz="1250" dirty="0">
                <a:highlight>
                  <a:srgbClr val="FFFFFF"/>
                </a:highlight>
                <a:latin typeface="Arial"/>
                <a:cs typeface="Arial"/>
              </a:rPr>
              <a:t>graph above,</a:t>
            </a:r>
            <a:r>
              <a:rPr lang="en-US" sz="1250" b="0" i="0" dirty="0">
                <a:effectLst/>
                <a:highlight>
                  <a:srgbClr val="FFFFFF"/>
                </a:highlight>
                <a:latin typeface="Arial"/>
                <a:cs typeface="Arial"/>
              </a:rPr>
              <a:t> you </a:t>
            </a:r>
            <a:r>
              <a:rPr lang="en-US" sz="1250" b="0" i="0" dirty="0">
                <a:solidFill>
                  <a:srgbClr val="000000"/>
                </a:solidFill>
                <a:effectLst/>
                <a:highlight>
                  <a:srgbClr val="FFFFFF"/>
                </a:highlight>
                <a:latin typeface="Arial"/>
                <a:cs typeface="Arial"/>
              </a:rPr>
              <a:t>can see the overall trend in home prices has climbed steadily for the past 60 years. There was an exception during the 2008 housing crash when prices didn't follow the normal pattern, but generally, home values keep rising.</a:t>
            </a:r>
            <a:endParaRPr lang="en-US" sz="1250" b="0" i="0" dirty="0">
              <a:solidFill>
                <a:srgbClr val="000000"/>
              </a:solidFill>
              <a:effectLst/>
              <a:highlight>
                <a:srgbClr val="FFFFFF"/>
              </a:highlight>
              <a:latin typeface="Arial" panose="020B0604020202020204" pitchFamily="34" charset="0"/>
              <a:cs typeface="Arial" panose="020B0604020202020204" pitchFamily="34" charset="0"/>
            </a:endParaRPr>
          </a:p>
          <a:p>
            <a:pPr algn="l" rtl="0" fontAlgn="base">
              <a:lnSpc>
                <a:spcPct val="112000"/>
              </a:lnSpc>
              <a:spcAft>
                <a:spcPts val="1000"/>
              </a:spcAft>
            </a:pPr>
            <a:r>
              <a:rPr lang="en-US" sz="1250" b="0" i="0" dirty="0">
                <a:solidFill>
                  <a:srgbClr val="000000"/>
                </a:solidFill>
                <a:effectLst/>
                <a:highlight>
                  <a:srgbClr val="FFFFFF"/>
                </a:highlight>
                <a:latin typeface="Arial" panose="020B0604020202020204" pitchFamily="34" charset="0"/>
                <a:cs typeface="Arial" panose="020B0604020202020204" pitchFamily="34" charset="0"/>
              </a:rPr>
              <a:t>This is a big reason why buying a home can be better than renting. As prices go up and you </a:t>
            </a:r>
            <a:br>
              <a:rPr lang="en-US" sz="1250" b="0" i="0" dirty="0">
                <a:solidFill>
                  <a:srgbClr val="000000"/>
                </a:solidFill>
                <a:effectLst/>
                <a:highlight>
                  <a:srgbClr val="FFFFFF"/>
                </a:highlight>
                <a:latin typeface="Arial" panose="020B0604020202020204" pitchFamily="34" charset="0"/>
                <a:cs typeface="Arial" panose="020B0604020202020204" pitchFamily="34" charset="0"/>
              </a:rPr>
            </a:br>
            <a:r>
              <a:rPr lang="en-US" sz="1250" b="0" i="0" dirty="0">
                <a:solidFill>
                  <a:srgbClr val="000000"/>
                </a:solidFill>
                <a:effectLst/>
                <a:highlight>
                  <a:srgbClr val="FFFFFF"/>
                </a:highlight>
                <a:latin typeface="Arial" panose="020B0604020202020204" pitchFamily="34" charset="0"/>
                <a:cs typeface="Arial" panose="020B0604020202020204" pitchFamily="34" charset="0"/>
              </a:rPr>
              <a:t>pay down your mortgage, you build equity. Over time, this growing equity can really increase your net worth. </a:t>
            </a:r>
          </a:p>
        </p:txBody>
      </p:sp>
      <p:graphicFrame>
        <p:nvGraphicFramePr>
          <p:cNvPr id="5" name="Chart 4">
            <a:extLst>
              <a:ext uri="{FF2B5EF4-FFF2-40B4-BE49-F238E27FC236}">
                <a16:creationId xmlns:a16="http://schemas.microsoft.com/office/drawing/2014/main" id="{0B6182BB-00FF-D9E6-FDB0-D42DAEEA8AB4}"/>
              </a:ext>
            </a:extLst>
          </p:cNvPr>
          <p:cNvGraphicFramePr/>
          <p:nvPr>
            <p:extLst>
              <p:ext uri="{D42A27DB-BD31-4B8C-83A1-F6EECF244321}">
                <p14:modId xmlns:p14="http://schemas.microsoft.com/office/powerpoint/2010/main" val="1789659266"/>
              </p:ext>
            </p:extLst>
          </p:nvPr>
        </p:nvGraphicFramePr>
        <p:xfrm>
          <a:off x="698620" y="5766261"/>
          <a:ext cx="6536347" cy="1779658"/>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320F0DB3-7B6B-645E-5084-7A57E1596BBF}"/>
              </a:ext>
            </a:extLst>
          </p:cNvPr>
          <p:cNvSpPr/>
          <p:nvPr/>
        </p:nvSpPr>
        <p:spPr>
          <a:xfrm>
            <a:off x="0" y="1577826"/>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a:solidFill>
                  <a:srgbClr val="FFFFFF"/>
                </a:solidFill>
              </a:rPr>
              <a:t>The Perks of Buying over Renting</a:t>
            </a:r>
          </a:p>
        </p:txBody>
      </p:sp>
    </p:spTree>
    <p:extLst>
      <p:ext uri="{BB962C8B-B14F-4D97-AF65-F5344CB8AC3E}">
        <p14:creationId xmlns:p14="http://schemas.microsoft.com/office/powerpoint/2010/main" val="3277993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62899" y="323239"/>
            <a:ext cx="6974385" cy="1731151"/>
          </a:xfrm>
          <a:prstGeom prst="rect">
            <a:avLst/>
          </a:prstGeom>
          <a:noFill/>
        </p:spPr>
        <p:txBody>
          <a:bodyPr wrap="square" lIns="0" tIns="320040" rIns="0" bIns="0" numCol="1" spcCol="457200" rtlCol="0" anchor="t">
            <a:noAutofit/>
          </a:bodyPr>
          <a:lstStyle/>
          <a:p>
            <a:pPr fontAlgn="base">
              <a:lnSpc>
                <a:spcPct val="110000"/>
              </a:lnSpc>
              <a:spcAft>
                <a:spcPts val="1000"/>
              </a:spcAft>
              <a:defRPr/>
            </a:pPr>
            <a:r>
              <a:rPr lang="en-US" sz="1500" b="1" dirty="0">
                <a:solidFill>
                  <a:srgbClr val="00AEEF"/>
                </a:solidFill>
                <a:latin typeface="Arial"/>
                <a:cs typeface="Arial"/>
              </a:rPr>
              <a:t>Rents Keep Rising in the Long Run</a:t>
            </a:r>
            <a:endParaRPr lang="en-US" sz="1500" dirty="0">
              <a:solidFill>
                <a:srgbClr val="000000"/>
              </a:solidFill>
              <a:latin typeface="Arial" panose="020B0604020202020204"/>
            </a:endParaRPr>
          </a:p>
          <a:p>
            <a:pPr marL="0" marR="0" lvl="0" indent="0" algn="l" defTabSz="457200" rtl="0" eaLnBrk="1" fontAlgn="base" latinLnBrk="0" hangingPunct="1">
              <a:lnSpc>
                <a:spcPct val="110000"/>
              </a:lnSpc>
              <a:spcBef>
                <a:spcPts val="0"/>
              </a:spcBef>
              <a:spcAft>
                <a:spcPts val="1000"/>
              </a:spcAft>
              <a:buClrTx/>
              <a:buSzTx/>
              <a:buFontTx/>
              <a:buNone/>
              <a:tabLst/>
              <a:defRPr/>
            </a:pPr>
            <a:r>
              <a:rPr lang="en-US" sz="1250" b="0" i="0" dirty="0">
                <a:solidFill>
                  <a:srgbClr val="313940"/>
                </a:solidFill>
                <a:effectLst/>
                <a:highlight>
                  <a:srgbClr val="FFFFFF"/>
                </a:highlight>
                <a:latin typeface="Arial" panose="020B0604020202020204" pitchFamily="34" charset="0"/>
                <a:cs typeface="Arial" panose="020B0604020202020204" pitchFamily="34" charset="0"/>
              </a:rPr>
              <a:t>Here’s another reason you may want to think about buying a home instead of renting – rent just keeps </a:t>
            </a:r>
            <a:r>
              <a:rPr lang="en-US" sz="1250" b="0" i="0" dirty="0">
                <a:effectLst/>
                <a:highlight>
                  <a:srgbClr val="FFFFFF"/>
                </a:highlight>
                <a:latin typeface="Arial" panose="020B0604020202020204" pitchFamily="34" charset="0"/>
                <a:cs typeface="Arial" panose="020B0604020202020204" pitchFamily="34" charset="0"/>
              </a:rPr>
              <a:t>going up over time. Sure, it might be less expensive to rent right now in some areas, but every time you renew your lease or sign a new one, you’re likely to feel the squeeze of your rent getting higher. According to data from </a:t>
            </a:r>
            <a:r>
              <a:rPr lang="en-US" sz="1250" b="0" i="1" dirty="0" err="1">
                <a:effectLst/>
                <a:highlight>
                  <a:srgbClr val="FFFFFF"/>
                </a:highlight>
                <a:latin typeface="Arial" panose="020B0604020202020204" pitchFamily="34" charset="0"/>
                <a:cs typeface="Arial" panose="020B0604020202020204" pitchFamily="34" charset="0"/>
              </a:rPr>
              <a:t>iProperty</a:t>
            </a:r>
            <a:r>
              <a:rPr lang="en-US" sz="1250" b="0" i="1" dirty="0">
                <a:effectLst/>
                <a:highlight>
                  <a:srgbClr val="FFFFFF"/>
                </a:highlight>
                <a:latin typeface="Arial" panose="020B0604020202020204" pitchFamily="34" charset="0"/>
                <a:cs typeface="Arial" panose="020B0604020202020204" pitchFamily="34" charset="0"/>
              </a:rPr>
              <a:t> Management</a:t>
            </a:r>
            <a:r>
              <a:rPr lang="en-US" sz="1250" b="0" i="0" dirty="0">
                <a:effectLst/>
                <a:highlight>
                  <a:srgbClr val="FFFFFF"/>
                </a:highlight>
                <a:latin typeface="Arial" panose="020B0604020202020204" pitchFamily="34" charset="0"/>
                <a:cs typeface="Arial" panose="020B0604020202020204" pitchFamily="34" charset="0"/>
              </a:rPr>
              <a:t>, rent has been going up pretty consistently over the last 60 years</a:t>
            </a:r>
            <a:r>
              <a:rPr lang="en-US" sz="1250" b="0" i="0" dirty="0">
                <a:solidFill>
                  <a:srgbClr val="313940"/>
                </a:solidFill>
                <a:effectLst/>
                <a:highlight>
                  <a:srgbClr val="FFFFFF"/>
                </a:highlight>
                <a:latin typeface="Arial" panose="020B0604020202020204" pitchFamily="34" charset="0"/>
                <a:cs typeface="Arial" panose="020B0604020202020204" pitchFamily="34" charset="0"/>
              </a:rPr>
              <a:t>, too (</a:t>
            </a:r>
            <a:r>
              <a:rPr lang="en-US" sz="1250" b="0" i="1" dirty="0">
                <a:solidFill>
                  <a:srgbClr val="313940"/>
                </a:solidFill>
                <a:effectLst/>
                <a:highlight>
                  <a:srgbClr val="FFFFFF"/>
                </a:highlight>
                <a:latin typeface="Arial" panose="020B0604020202020204" pitchFamily="34" charset="0"/>
                <a:cs typeface="Arial" panose="020B0604020202020204" pitchFamily="34" charset="0"/>
              </a:rPr>
              <a:t>see graph below</a:t>
            </a:r>
            <a:r>
              <a:rPr lang="en-US" sz="1250" b="0" i="0" dirty="0">
                <a:solidFill>
                  <a:srgbClr val="313940"/>
                </a:solidFill>
                <a:effectLst/>
                <a:highlight>
                  <a:srgbClr val="FFFFFF"/>
                </a:highlight>
                <a:latin typeface="Arial" panose="020B0604020202020204" pitchFamily="34" charset="0"/>
                <a:cs typeface="Arial" panose="020B0604020202020204" pitchFamily="34" charset="0"/>
              </a:rPr>
              <a:t>): </a:t>
            </a:r>
            <a:endParaRPr lang="en-US" sz="1250" i="0" dirty="0">
              <a:effectLst/>
              <a:latin typeface="Arial" panose="020B0604020202020204" pitchFamily="34" charset="0"/>
              <a:cs typeface="Arial" panose="020B0604020202020204" pitchFamily="34" charset="0"/>
            </a:endParaRPr>
          </a:p>
        </p:txBody>
      </p:sp>
      <p:sp>
        <p:nvSpPr>
          <p:cNvPr id="4" name="Slide Number Placeholder 13">
            <a:extLst>
              <a:ext uri="{FF2B5EF4-FFF2-40B4-BE49-F238E27FC236}">
                <a16:creationId xmlns:a16="http://schemas.microsoft.com/office/drawing/2014/main" id="{4997BE3D-29C8-C276-6468-20590ECE450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12</a:t>
            </a:fld>
            <a:endParaRPr lang="en-US"/>
          </a:p>
        </p:txBody>
      </p:sp>
      <p:graphicFrame>
        <p:nvGraphicFramePr>
          <p:cNvPr id="8" name="Table 10">
            <a:extLst>
              <a:ext uri="{FF2B5EF4-FFF2-40B4-BE49-F238E27FC236}">
                <a16:creationId xmlns:a16="http://schemas.microsoft.com/office/drawing/2014/main" id="{30025385-4DE4-DA34-4C73-1A31F1306711}"/>
              </a:ext>
            </a:extLst>
          </p:cNvPr>
          <p:cNvGraphicFramePr>
            <a:graphicFrameLocks noGrp="1"/>
          </p:cNvGraphicFramePr>
          <p:nvPr>
            <p:extLst>
              <p:ext uri="{D42A27DB-BD31-4B8C-83A1-F6EECF244321}">
                <p14:modId xmlns:p14="http://schemas.microsoft.com/office/powerpoint/2010/main" val="78441211"/>
              </p:ext>
            </p:extLst>
          </p:nvPr>
        </p:nvGraphicFramePr>
        <p:xfrm>
          <a:off x="469508" y="8413007"/>
          <a:ext cx="6974385" cy="977011"/>
        </p:xfrm>
        <a:graphic>
          <a:graphicData uri="http://schemas.openxmlformats.org/drawingml/2006/table">
            <a:tbl>
              <a:tblPr firstRow="1" bandRow="1">
                <a:tableStyleId>{5C22544A-7EE6-4342-B048-85BDC9FD1C3A}</a:tableStyleId>
              </a:tblPr>
              <a:tblGrid>
                <a:gridCol w="69743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tx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When it comes down to it, buying a home offers more benefits than renting, even when mortgage rates are high. If you want to avoid increasing rent payments and take advantage of long-term home price appreciation, let’s connect to go over your options.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Rectangle 6">
            <a:extLst>
              <a:ext uri="{FF2B5EF4-FFF2-40B4-BE49-F238E27FC236}">
                <a16:creationId xmlns:a16="http://schemas.microsoft.com/office/drawing/2014/main" id="{E6AFA720-A793-81E4-3493-E39935BF21C7}"/>
              </a:ext>
            </a:extLst>
          </p:cNvPr>
          <p:cNvSpPr/>
          <p:nvPr/>
        </p:nvSpPr>
        <p:spPr>
          <a:xfrm>
            <a:off x="467636" y="2314577"/>
            <a:ext cx="6836957" cy="278269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a:p>
        </p:txBody>
      </p:sp>
      <p:sp>
        <p:nvSpPr>
          <p:cNvPr id="10" name="TextBox 9">
            <a:extLst>
              <a:ext uri="{FF2B5EF4-FFF2-40B4-BE49-F238E27FC236}">
                <a16:creationId xmlns:a16="http://schemas.microsoft.com/office/drawing/2014/main" id="{901BD978-AF44-15C5-D921-F3ECD87C4D4C}"/>
              </a:ext>
            </a:extLst>
          </p:cNvPr>
          <p:cNvSpPr txBox="1"/>
          <p:nvPr/>
        </p:nvSpPr>
        <p:spPr>
          <a:xfrm>
            <a:off x="607055" y="2437404"/>
            <a:ext cx="6536347" cy="423193"/>
          </a:xfrm>
          <a:prstGeom prst="rect">
            <a:avLst/>
          </a:prstGeom>
          <a:noFill/>
        </p:spPr>
        <p:txBody>
          <a:bodyPr wrap="square" lIns="0" tIns="0" rIns="0" bIns="0" rtlCol="0">
            <a:spAutoFit/>
          </a:bodyPr>
          <a:lstStyle/>
          <a:p>
            <a:pPr algn="ctr">
              <a:spcAft>
                <a:spcPts val="500"/>
              </a:spcAft>
            </a:pPr>
            <a:r>
              <a:rPr lang="en-US" sz="1500" b="1" dirty="0">
                <a:solidFill>
                  <a:srgbClr val="929292"/>
                </a:solidFill>
                <a:latin typeface="Arial" panose="020B0604020202020204" pitchFamily="34" charset="0"/>
                <a:cs typeface="Arial" panose="020B0604020202020204" pitchFamily="34" charset="0"/>
              </a:rPr>
              <a:t>Increase in Rent over the Last 60 Years</a:t>
            </a:r>
            <a:br>
              <a:rPr lang="en-US" sz="1500" b="1" dirty="0">
                <a:solidFill>
                  <a:srgbClr val="929292"/>
                </a:solidFill>
                <a:latin typeface="Arial" panose="020B0604020202020204" pitchFamily="34" charset="0"/>
                <a:cs typeface="Arial" panose="020B0604020202020204" pitchFamily="34" charset="0"/>
              </a:rPr>
            </a:br>
            <a:r>
              <a:rPr lang="en-US" sz="1250" i="1" dirty="0">
                <a:solidFill>
                  <a:srgbClr val="929292"/>
                </a:solidFill>
                <a:latin typeface="Georgia" panose="02040502050405020303" pitchFamily="18" charset="0"/>
                <a:cs typeface="Arial" panose="020B0604020202020204" pitchFamily="34" charset="0"/>
              </a:rPr>
              <a:t>Average Monthly Rent in the United States (1960–2023)</a:t>
            </a:r>
          </a:p>
        </p:txBody>
      </p:sp>
      <p:sp>
        <p:nvSpPr>
          <p:cNvPr id="11" name="Rectangle 10">
            <a:extLst>
              <a:ext uri="{FF2B5EF4-FFF2-40B4-BE49-F238E27FC236}">
                <a16:creationId xmlns:a16="http://schemas.microsoft.com/office/drawing/2014/main" id="{76B1CC56-BD13-39AD-CC0C-A38884B7BE40}"/>
              </a:ext>
            </a:extLst>
          </p:cNvPr>
          <p:cNvSpPr/>
          <p:nvPr/>
        </p:nvSpPr>
        <p:spPr>
          <a:xfrm>
            <a:off x="3767106" y="2496017"/>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12" name="TextBox 11">
            <a:extLst>
              <a:ext uri="{FF2B5EF4-FFF2-40B4-BE49-F238E27FC236}">
                <a16:creationId xmlns:a16="http://schemas.microsoft.com/office/drawing/2014/main" id="{B5035F6C-2230-1A19-7224-4CE8FCCBF307}"/>
              </a:ext>
            </a:extLst>
          </p:cNvPr>
          <p:cNvSpPr txBox="1"/>
          <p:nvPr/>
        </p:nvSpPr>
        <p:spPr>
          <a:xfrm>
            <a:off x="6077974" y="4794956"/>
            <a:ext cx="1226619" cy="253916"/>
          </a:xfrm>
          <a:prstGeom prst="rect">
            <a:avLst/>
          </a:prstGeom>
          <a:noFill/>
        </p:spPr>
        <p:txBody>
          <a:bodyPr wrap="none" rtlCol="0">
            <a:spAutoFit/>
          </a:bodyPr>
          <a:lstStyle/>
          <a:p>
            <a:pPr algn="r"/>
            <a:r>
              <a:rPr lang="en-US" sz="1050">
                <a:solidFill>
                  <a:schemeClr val="bg2">
                    <a:lumMod val="60000"/>
                    <a:lumOff val="40000"/>
                  </a:schemeClr>
                </a:solidFill>
              </a:rPr>
              <a:t>Source: </a:t>
            </a:r>
            <a:r>
              <a:rPr lang="en-US" sz="1050" err="1">
                <a:solidFill>
                  <a:schemeClr val="bg2">
                    <a:lumMod val="60000"/>
                    <a:lumOff val="40000"/>
                  </a:schemeClr>
                </a:solidFill>
              </a:rPr>
              <a:t>iProperty</a:t>
            </a:r>
            <a:endParaRPr lang="en-US" sz="1050">
              <a:solidFill>
                <a:schemeClr val="bg2">
                  <a:lumMod val="60000"/>
                  <a:lumOff val="40000"/>
                </a:schemeClr>
              </a:solidFill>
            </a:endParaRPr>
          </a:p>
        </p:txBody>
      </p:sp>
      <p:sp>
        <p:nvSpPr>
          <p:cNvPr id="16" name="TextBox 15">
            <a:extLst>
              <a:ext uri="{FF2B5EF4-FFF2-40B4-BE49-F238E27FC236}">
                <a16:creationId xmlns:a16="http://schemas.microsoft.com/office/drawing/2014/main" id="{2467550F-D950-3726-19C3-782D4B8BBADB}"/>
              </a:ext>
            </a:extLst>
          </p:cNvPr>
          <p:cNvSpPr txBox="1"/>
          <p:nvPr/>
        </p:nvSpPr>
        <p:spPr>
          <a:xfrm>
            <a:off x="469279" y="5070767"/>
            <a:ext cx="6974385" cy="1731151"/>
          </a:xfrm>
          <a:prstGeom prst="rect">
            <a:avLst/>
          </a:prstGeom>
          <a:noFill/>
        </p:spPr>
        <p:txBody>
          <a:bodyPr wrap="square" lIns="0" tIns="320040" rIns="0" bIns="0" numCol="1" spcCol="457200" rtlCol="0" anchor="t">
            <a:noAutofit/>
          </a:bodyPr>
          <a:lstStyle/>
          <a:p>
            <a:pPr fontAlgn="base">
              <a:lnSpc>
                <a:spcPct val="110000"/>
              </a:lnSpc>
              <a:spcAft>
                <a:spcPts val="1000"/>
              </a:spcAft>
              <a:defRPr/>
            </a:pPr>
            <a:r>
              <a:rPr lang="en-US" sz="1250" b="0" i="0" dirty="0">
                <a:solidFill>
                  <a:srgbClr val="313940"/>
                </a:solidFill>
                <a:effectLst/>
                <a:highlight>
                  <a:srgbClr val="FFFFFF"/>
                </a:highlight>
                <a:latin typeface="Arial" panose="020B0604020202020204" pitchFamily="34" charset="0"/>
                <a:cs typeface="Arial" panose="020B0604020202020204" pitchFamily="34" charset="0"/>
              </a:rPr>
              <a:t>So how do you escape the cycle of rising rent? Buying a home with a fixed-rate mortgage helps you stabilize your housing costs and say goodbye to those annoying rent increases. That kind of stability is a big deal. </a:t>
            </a:r>
          </a:p>
          <a:p>
            <a:pPr fontAlgn="base">
              <a:lnSpc>
                <a:spcPct val="110000"/>
              </a:lnSpc>
              <a:spcAft>
                <a:spcPts val="1000"/>
              </a:spcAft>
              <a:defRPr/>
            </a:pPr>
            <a:r>
              <a:rPr lang="en-US" sz="1250" b="1" i="0" dirty="0">
                <a:solidFill>
                  <a:srgbClr val="313940"/>
                </a:solidFill>
                <a:effectLst/>
                <a:highlight>
                  <a:srgbClr val="FFFFFF"/>
                </a:highlight>
                <a:latin typeface="Arial" panose="020B0604020202020204" pitchFamily="34" charset="0"/>
                <a:cs typeface="Arial" panose="020B0604020202020204" pitchFamily="34" charset="0"/>
              </a:rPr>
              <a:t>Your housing payments are like an investment, and you've got a decision to make. Do you want to invest </a:t>
            </a:r>
            <a:r>
              <a:rPr lang="en-US" sz="1250" b="1" i="0" dirty="0">
                <a:effectLst/>
                <a:highlight>
                  <a:srgbClr val="FFFFFF"/>
                </a:highlight>
                <a:latin typeface="Arial" panose="020B0604020202020204" pitchFamily="34" charset="0"/>
                <a:cs typeface="Arial" panose="020B0604020202020204" pitchFamily="34" charset="0"/>
              </a:rPr>
              <a:t>in yourself or keep paying your landlord? </a:t>
            </a:r>
          </a:p>
          <a:p>
            <a:pPr fontAlgn="base">
              <a:lnSpc>
                <a:spcPct val="110000"/>
              </a:lnSpc>
              <a:spcAft>
                <a:spcPts val="1000"/>
              </a:spcAft>
              <a:defRPr/>
            </a:pPr>
            <a:r>
              <a:rPr lang="en-US" sz="1250" b="0" i="0" dirty="0">
                <a:effectLst/>
                <a:highlight>
                  <a:srgbClr val="FFFFFF"/>
                </a:highlight>
                <a:latin typeface="Arial" panose="020B0604020202020204" pitchFamily="34" charset="0"/>
                <a:cs typeface="Arial" panose="020B0604020202020204" pitchFamily="34" charset="0"/>
              </a:rPr>
              <a:t>When you own your home, you're investing in your own future. And even when renting is less expensive, that money you pay every month is gone for good. As Dr. Jessica </a:t>
            </a:r>
            <a:r>
              <a:rPr lang="en-US" sz="1250" b="0" i="0" dirty="0" err="1">
                <a:effectLst/>
                <a:highlight>
                  <a:srgbClr val="FFFFFF"/>
                </a:highlight>
                <a:latin typeface="Arial" panose="020B0604020202020204" pitchFamily="34" charset="0"/>
                <a:cs typeface="Arial" panose="020B0604020202020204" pitchFamily="34" charset="0"/>
              </a:rPr>
              <a:t>Lautz</a:t>
            </a:r>
            <a:r>
              <a:rPr lang="en-US" sz="1250" b="0" i="0" dirty="0">
                <a:effectLst/>
                <a:highlight>
                  <a:srgbClr val="FFFFFF"/>
                </a:highlight>
                <a:latin typeface="Arial" panose="020B0604020202020204" pitchFamily="34" charset="0"/>
                <a:cs typeface="Arial" panose="020B0604020202020204" pitchFamily="34" charset="0"/>
              </a:rPr>
              <a:t>, Deputy Chief Economist and VP of Research </a:t>
            </a:r>
            <a:r>
              <a:rPr lang="en-US" sz="1250" b="0" i="0" dirty="0">
                <a:solidFill>
                  <a:srgbClr val="313940"/>
                </a:solidFill>
                <a:effectLst/>
                <a:highlight>
                  <a:srgbClr val="FFFFFF"/>
                </a:highlight>
                <a:latin typeface="Arial" panose="020B0604020202020204" pitchFamily="34" charset="0"/>
                <a:cs typeface="Arial" panose="020B0604020202020204" pitchFamily="34" charset="0"/>
              </a:rPr>
              <a:t>at the </a:t>
            </a:r>
            <a:r>
              <a:rPr lang="en-US" sz="1250" b="0" i="1" dirty="0">
                <a:solidFill>
                  <a:srgbClr val="313940"/>
                </a:solidFill>
                <a:effectLst/>
                <a:highlight>
                  <a:srgbClr val="FFFFFF"/>
                </a:highlight>
                <a:latin typeface="Arial" panose="020B0604020202020204" pitchFamily="34" charset="0"/>
                <a:cs typeface="Arial" panose="020B0604020202020204" pitchFamily="34" charset="0"/>
              </a:rPr>
              <a:t>National Association of Realtors </a:t>
            </a:r>
            <a:r>
              <a:rPr lang="en-US" sz="1250" b="0" i="0" dirty="0">
                <a:solidFill>
                  <a:srgbClr val="313940"/>
                </a:solidFill>
                <a:effectLst/>
                <a:highlight>
                  <a:srgbClr val="FFFFFF"/>
                </a:highlight>
                <a:latin typeface="Arial" panose="020B0604020202020204" pitchFamily="34" charset="0"/>
                <a:cs typeface="Arial" panose="020B0604020202020204" pitchFamily="34" charset="0"/>
              </a:rPr>
              <a:t>(NAR), states: </a:t>
            </a:r>
          </a:p>
          <a:p>
            <a:pPr lvl="1" fontAlgn="base">
              <a:lnSpc>
                <a:spcPct val="110000"/>
              </a:lnSpc>
              <a:spcAft>
                <a:spcPts val="1000"/>
              </a:spcAft>
              <a:defRPr/>
            </a:pPr>
            <a:r>
              <a:rPr lang="en-US" sz="1250" b="0" i="1" dirty="0">
                <a:solidFill>
                  <a:schemeClr val="bg2"/>
                </a:solidFill>
                <a:effectLst/>
                <a:highlight>
                  <a:srgbClr val="FFFFFF"/>
                </a:highlight>
                <a:latin typeface="Arial" panose="020B0604020202020204" pitchFamily="34" charset="0"/>
                <a:cs typeface="Arial" panose="020B0604020202020204" pitchFamily="34" charset="0"/>
              </a:rPr>
              <a:t>“If a homebuyer is financially stable, able to manage monthly mortgage costs and can handle the associated household maintenance expenses, then it makes sense to purchase a home.”</a:t>
            </a:r>
          </a:p>
        </p:txBody>
      </p:sp>
      <p:graphicFrame>
        <p:nvGraphicFramePr>
          <p:cNvPr id="2" name="Chart 1">
            <a:extLst>
              <a:ext uri="{FF2B5EF4-FFF2-40B4-BE49-F238E27FC236}">
                <a16:creationId xmlns:a16="http://schemas.microsoft.com/office/drawing/2014/main" id="{B4AD042E-97F9-0E1B-3497-ADC7977DD883}"/>
              </a:ext>
            </a:extLst>
          </p:cNvPr>
          <p:cNvGraphicFramePr/>
          <p:nvPr>
            <p:extLst>
              <p:ext uri="{D42A27DB-BD31-4B8C-83A1-F6EECF244321}">
                <p14:modId xmlns:p14="http://schemas.microsoft.com/office/powerpoint/2010/main" val="1523835617"/>
              </p:ext>
            </p:extLst>
          </p:nvPr>
        </p:nvGraphicFramePr>
        <p:xfrm>
          <a:off x="626831" y="2857859"/>
          <a:ext cx="6535256" cy="19292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8616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E327B-F24D-ED5D-BE12-46B9EE747A4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4616C82D-3347-A378-634C-4F6EDAD77A8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84048" y="5587965"/>
            <a:ext cx="6825731" cy="4002681"/>
          </a:xfrm>
          <a:prstGeom prst="rect">
            <a:avLst/>
          </a:prstGeom>
        </p:spPr>
      </p:pic>
      <p:sp>
        <p:nvSpPr>
          <p:cNvPr id="8" name="Rectangle 7">
            <a:extLst>
              <a:ext uri="{FF2B5EF4-FFF2-40B4-BE49-F238E27FC236}">
                <a16:creationId xmlns:a16="http://schemas.microsoft.com/office/drawing/2014/main" id="{F30F9B9B-E41E-F8C5-70E9-8826779139E9}"/>
              </a:ext>
            </a:extLst>
          </p:cNvPr>
          <p:cNvSpPr/>
          <p:nvPr/>
        </p:nvSpPr>
        <p:spPr>
          <a:xfrm>
            <a:off x="0" y="0"/>
            <a:ext cx="7772400" cy="21844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600C06D-A3AB-4FE9-2BEF-F1A7B6676896}"/>
              </a:ext>
            </a:extLst>
          </p:cNvPr>
          <p:cNvSpPr txBox="1"/>
          <p:nvPr/>
        </p:nvSpPr>
        <p:spPr>
          <a:xfrm>
            <a:off x="372533" y="389467"/>
            <a:ext cx="4056591" cy="1569660"/>
          </a:xfrm>
          <a:prstGeom prst="rect">
            <a:avLst/>
          </a:prstGeom>
          <a:noFill/>
        </p:spPr>
        <p:txBody>
          <a:bodyPr wrap="square" rtlCol="0">
            <a:spAutoFit/>
          </a:bodyPr>
          <a:lstStyle/>
          <a:p>
            <a:r>
              <a:rPr lang="en-US" sz="3200" dirty="0">
                <a:solidFill>
                  <a:srgbClr val="FFFFFF"/>
                </a:solidFill>
              </a:rPr>
              <a:t>How Homeowner</a:t>
            </a:r>
            <a:br>
              <a:rPr lang="en-US" sz="3200" dirty="0">
                <a:solidFill>
                  <a:srgbClr val="FFFFFF"/>
                </a:solidFill>
              </a:rPr>
            </a:br>
            <a:r>
              <a:rPr lang="en-US" sz="3200" dirty="0">
                <a:solidFill>
                  <a:srgbClr val="FFFFFF"/>
                </a:solidFill>
              </a:rPr>
              <a:t>Net Worth</a:t>
            </a:r>
            <a:br>
              <a:rPr lang="en-US" sz="3200" dirty="0">
                <a:solidFill>
                  <a:srgbClr val="FFFFFF"/>
                </a:solidFill>
              </a:rPr>
            </a:br>
            <a:r>
              <a:rPr lang="en-US" sz="3200" dirty="0">
                <a:solidFill>
                  <a:srgbClr val="FFFFFF"/>
                </a:solidFill>
              </a:rPr>
              <a:t>Grows with Time</a:t>
            </a:r>
            <a:endParaRPr lang="en-US" dirty="0"/>
          </a:p>
        </p:txBody>
      </p:sp>
      <p:sp>
        <p:nvSpPr>
          <p:cNvPr id="2" name="Slide Number Placeholder 13">
            <a:extLst>
              <a:ext uri="{FF2B5EF4-FFF2-40B4-BE49-F238E27FC236}">
                <a16:creationId xmlns:a16="http://schemas.microsoft.com/office/drawing/2014/main" id="{C57F3948-312A-B1EC-C4F7-3288C1E5D356}"/>
              </a:ext>
            </a:extLst>
          </p:cNvPr>
          <p:cNvSpPr>
            <a:spLocks noGrp="1"/>
          </p:cNvSpPr>
          <p:nvPr>
            <p:ph type="sldNum" sz="quarter" idx="12"/>
          </p:nvPr>
        </p:nvSpPr>
        <p:spPr>
          <a:xfrm>
            <a:off x="3443991" y="9372600"/>
            <a:ext cx="884419" cy="685801"/>
          </a:xfrm>
        </p:spPr>
        <p:txBody>
          <a:bodyPr/>
          <a:lstStyle/>
          <a:p>
            <a:r>
              <a:rPr lang="en-US"/>
              <a:t>9</a:t>
            </a:r>
          </a:p>
        </p:txBody>
      </p:sp>
      <p:sp>
        <p:nvSpPr>
          <p:cNvPr id="10" name="Rectangle 9">
            <a:extLst>
              <a:ext uri="{FF2B5EF4-FFF2-40B4-BE49-F238E27FC236}">
                <a16:creationId xmlns:a16="http://schemas.microsoft.com/office/drawing/2014/main" id="{9251D918-C13C-A4E0-1620-A71641858A84}"/>
              </a:ext>
            </a:extLst>
          </p:cNvPr>
          <p:cNvSpPr/>
          <p:nvPr/>
        </p:nvSpPr>
        <p:spPr>
          <a:xfrm>
            <a:off x="0" y="2200939"/>
            <a:ext cx="7772400" cy="235277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8B414A2-F0AD-75F8-9E55-14DA32BAF043}"/>
              </a:ext>
            </a:extLst>
          </p:cNvPr>
          <p:cNvSpPr txBox="1"/>
          <p:nvPr/>
        </p:nvSpPr>
        <p:spPr>
          <a:xfrm>
            <a:off x="630995" y="2374448"/>
            <a:ext cx="6455547" cy="369332"/>
          </a:xfrm>
          <a:prstGeom prst="rect">
            <a:avLst/>
          </a:prstGeom>
          <a:noFill/>
        </p:spPr>
        <p:txBody>
          <a:bodyPr wrap="square" rtlCol="0">
            <a:spAutoFit/>
          </a:bodyPr>
          <a:lstStyle/>
          <a:p>
            <a:pPr algn="ctr"/>
            <a:r>
              <a:rPr lang="en-US" b="1">
                <a:solidFill>
                  <a:schemeClr val="tx2"/>
                </a:solidFill>
              </a:rPr>
              <a:t>Home Equity Boosts Your Net Worth </a:t>
            </a:r>
            <a:endParaRPr lang="en-US"/>
          </a:p>
        </p:txBody>
      </p:sp>
      <p:sp>
        <p:nvSpPr>
          <p:cNvPr id="3" name="TextBox 2">
            <a:extLst>
              <a:ext uri="{FF2B5EF4-FFF2-40B4-BE49-F238E27FC236}">
                <a16:creationId xmlns:a16="http://schemas.microsoft.com/office/drawing/2014/main" id="{306F8055-171D-071B-089A-DA3A64C3345D}"/>
              </a:ext>
            </a:extLst>
          </p:cNvPr>
          <p:cNvSpPr txBox="1"/>
          <p:nvPr/>
        </p:nvSpPr>
        <p:spPr>
          <a:xfrm>
            <a:off x="384048" y="2833125"/>
            <a:ext cx="3352786" cy="1631216"/>
          </a:xfrm>
          <a:prstGeom prst="rect">
            <a:avLst/>
          </a:prstGeom>
          <a:noFill/>
        </p:spPr>
        <p:txBody>
          <a:bodyPr wrap="square" rtlCol="0">
            <a:spAutoFit/>
          </a:bodyPr>
          <a:lstStyle/>
          <a:p>
            <a:pPr>
              <a:buClr>
                <a:schemeClr val="accent2"/>
              </a:buClr>
            </a:pPr>
            <a:r>
              <a:rPr lang="en-US" sz="1250"/>
              <a:t>Equity is the current value of your home minus what you still owe on your loan.</a:t>
            </a:r>
            <a:br>
              <a:rPr lang="en-US" sz="1250"/>
            </a:br>
            <a:r>
              <a:rPr lang="en-US" sz="1250"/>
              <a:t>It goes up when:</a:t>
            </a:r>
          </a:p>
          <a:p>
            <a:pPr>
              <a:buClr>
                <a:schemeClr val="accent2"/>
              </a:buClr>
            </a:pPr>
            <a:endParaRPr lang="en-US" sz="1250"/>
          </a:p>
          <a:p>
            <a:pPr marL="285750" indent="-285750">
              <a:buClr>
                <a:schemeClr val="accent2"/>
              </a:buClr>
              <a:buFont typeface="Arial" panose="020B0604020202020204" pitchFamily="34" charset="0"/>
              <a:buChar char="•"/>
            </a:pPr>
            <a:r>
              <a:rPr lang="en-US" sz="1250"/>
              <a:t>You pay down your loan</a:t>
            </a:r>
          </a:p>
          <a:p>
            <a:pPr>
              <a:buClr>
                <a:schemeClr val="accent2"/>
              </a:buClr>
            </a:pPr>
            <a:endParaRPr lang="en-US" sz="1250"/>
          </a:p>
          <a:p>
            <a:pPr marL="285750" indent="-285750">
              <a:buClr>
                <a:schemeClr val="accent2"/>
              </a:buClr>
              <a:buFont typeface="Arial" panose="020B0604020202020204" pitchFamily="34" charset="0"/>
              <a:buChar char="•"/>
            </a:pPr>
            <a:r>
              <a:rPr lang="en-US" sz="1250"/>
              <a:t>Home prices appreciate</a:t>
            </a:r>
          </a:p>
          <a:p>
            <a:pPr>
              <a:buClr>
                <a:schemeClr val="accent2"/>
              </a:buClr>
            </a:pPr>
            <a:endParaRPr lang="en-US" sz="1250"/>
          </a:p>
        </p:txBody>
      </p:sp>
      <p:pic>
        <p:nvPicPr>
          <p:cNvPr id="5" name="Picture 4" descr="A blue and white dollar bill&#10;&#10;Description automatically generated">
            <a:extLst>
              <a:ext uri="{FF2B5EF4-FFF2-40B4-BE49-F238E27FC236}">
                <a16:creationId xmlns:a16="http://schemas.microsoft.com/office/drawing/2014/main" id="{3CEBC365-3E4B-81D4-7ECE-CEB2E5D3D9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6834" y="3054096"/>
            <a:ext cx="3368190" cy="1189116"/>
          </a:xfrm>
          <a:prstGeom prst="rect">
            <a:avLst/>
          </a:prstGeom>
        </p:spPr>
      </p:pic>
      <p:sp>
        <p:nvSpPr>
          <p:cNvPr id="9" name="TextBox 8">
            <a:extLst>
              <a:ext uri="{FF2B5EF4-FFF2-40B4-BE49-F238E27FC236}">
                <a16:creationId xmlns:a16="http://schemas.microsoft.com/office/drawing/2014/main" id="{2B9FF9CF-EBF5-274B-016D-C5A21F59ED92}"/>
              </a:ext>
            </a:extLst>
          </p:cNvPr>
          <p:cNvSpPr txBox="1"/>
          <p:nvPr/>
        </p:nvSpPr>
        <p:spPr>
          <a:xfrm>
            <a:off x="347472" y="4753365"/>
            <a:ext cx="7022592" cy="284693"/>
          </a:xfrm>
          <a:prstGeom prst="rect">
            <a:avLst/>
          </a:prstGeom>
          <a:noFill/>
        </p:spPr>
        <p:txBody>
          <a:bodyPr wrap="square" rtlCol="0">
            <a:spAutoFit/>
          </a:bodyPr>
          <a:lstStyle/>
          <a:p>
            <a:pPr algn="ctr"/>
            <a:r>
              <a:rPr lang="en-US" sz="1250"/>
              <a:t>Here’s a look at how just the home price appreciation piece can increase your wealth over time.</a:t>
            </a:r>
          </a:p>
        </p:txBody>
      </p:sp>
      <p:sp>
        <p:nvSpPr>
          <p:cNvPr id="11" name="TextBox 10">
            <a:extLst>
              <a:ext uri="{FF2B5EF4-FFF2-40B4-BE49-F238E27FC236}">
                <a16:creationId xmlns:a16="http://schemas.microsoft.com/office/drawing/2014/main" id="{86376DC2-E84A-0A41-CFBB-2954E600F802}"/>
              </a:ext>
            </a:extLst>
          </p:cNvPr>
          <p:cNvSpPr txBox="1"/>
          <p:nvPr/>
        </p:nvSpPr>
        <p:spPr>
          <a:xfrm>
            <a:off x="630995" y="5142032"/>
            <a:ext cx="6455547" cy="369332"/>
          </a:xfrm>
          <a:prstGeom prst="rect">
            <a:avLst/>
          </a:prstGeom>
          <a:noFill/>
        </p:spPr>
        <p:txBody>
          <a:bodyPr wrap="square" rtlCol="0">
            <a:spAutoFit/>
          </a:bodyPr>
          <a:lstStyle/>
          <a:p>
            <a:pPr algn="ctr"/>
            <a:r>
              <a:rPr lang="en-US" b="1" dirty="0">
                <a:solidFill>
                  <a:schemeClr val="accent3"/>
                </a:solidFill>
              </a:rPr>
              <a:t>Percent Change in Home Prices</a:t>
            </a:r>
            <a:endParaRPr lang="en-US" dirty="0">
              <a:solidFill>
                <a:schemeClr val="accent3"/>
              </a:solidFill>
            </a:endParaRPr>
          </a:p>
        </p:txBody>
      </p:sp>
      <p:sp>
        <p:nvSpPr>
          <p:cNvPr id="12" name="TextBox 11">
            <a:extLst>
              <a:ext uri="{FF2B5EF4-FFF2-40B4-BE49-F238E27FC236}">
                <a16:creationId xmlns:a16="http://schemas.microsoft.com/office/drawing/2014/main" id="{4EE033FA-4FB2-2E55-0201-30088EAB6EFF}"/>
              </a:ext>
            </a:extLst>
          </p:cNvPr>
          <p:cNvSpPr txBox="1"/>
          <p:nvPr/>
        </p:nvSpPr>
        <p:spPr>
          <a:xfrm>
            <a:off x="2849655" y="5509269"/>
            <a:ext cx="1967670" cy="284693"/>
          </a:xfrm>
          <a:prstGeom prst="rect">
            <a:avLst/>
          </a:prstGeom>
          <a:noFill/>
        </p:spPr>
        <p:txBody>
          <a:bodyPr wrap="square" rtlCol="0">
            <a:spAutoFit/>
          </a:bodyPr>
          <a:lstStyle/>
          <a:p>
            <a:pPr algn="ctr"/>
            <a:r>
              <a:rPr lang="en-US" sz="1250" dirty="0">
                <a:solidFill>
                  <a:schemeClr val="accent3"/>
                </a:solidFill>
              </a:rPr>
              <a:t>Since Q1 1991, Q2 2024</a:t>
            </a:r>
          </a:p>
        </p:txBody>
      </p:sp>
      <p:sp>
        <p:nvSpPr>
          <p:cNvPr id="20" name="TextBox 19">
            <a:extLst>
              <a:ext uri="{FF2B5EF4-FFF2-40B4-BE49-F238E27FC236}">
                <a16:creationId xmlns:a16="http://schemas.microsoft.com/office/drawing/2014/main" id="{5FABE905-392F-8DC0-D082-BF11A2816570}"/>
              </a:ext>
            </a:extLst>
          </p:cNvPr>
          <p:cNvSpPr txBox="1"/>
          <p:nvPr/>
        </p:nvSpPr>
        <p:spPr>
          <a:xfrm>
            <a:off x="4817325" y="9577899"/>
            <a:ext cx="2442966" cy="246221"/>
          </a:xfrm>
          <a:prstGeom prst="rect">
            <a:avLst/>
          </a:prstGeom>
          <a:noFill/>
        </p:spPr>
        <p:txBody>
          <a:bodyPr wrap="square">
            <a:spAutoFit/>
          </a:bodyPr>
          <a:lstStyle/>
          <a:p>
            <a:pPr algn="r"/>
            <a:r>
              <a:rPr lang="en-US" sz="1000" b="1">
                <a:solidFill>
                  <a:schemeClr val="bg2"/>
                </a:solidFill>
              </a:rPr>
              <a:t>Source: </a:t>
            </a:r>
            <a:r>
              <a:rPr lang="en-US" sz="1000">
                <a:solidFill>
                  <a:schemeClr val="bg2"/>
                </a:solidFill>
              </a:rPr>
              <a:t>FHFA</a:t>
            </a:r>
          </a:p>
        </p:txBody>
      </p:sp>
      <p:sp>
        <p:nvSpPr>
          <p:cNvPr id="4" name="TextBox 3">
            <a:extLst>
              <a:ext uri="{FF2B5EF4-FFF2-40B4-BE49-F238E27FC236}">
                <a16:creationId xmlns:a16="http://schemas.microsoft.com/office/drawing/2014/main" id="{C6BBE584-8179-B701-B76C-87AF2C655C78}"/>
              </a:ext>
            </a:extLst>
          </p:cNvPr>
          <p:cNvSpPr txBox="1"/>
          <p:nvPr/>
        </p:nvSpPr>
        <p:spPr>
          <a:xfrm>
            <a:off x="4557252" y="694266"/>
            <a:ext cx="2741015" cy="954107"/>
          </a:xfrm>
          <a:prstGeom prst="rect">
            <a:avLst/>
          </a:prstGeom>
          <a:noFill/>
        </p:spPr>
        <p:txBody>
          <a:bodyPr wrap="square" rtlCol="0">
            <a:spAutoFit/>
          </a:bodyPr>
          <a:lstStyle/>
          <a:p>
            <a:r>
              <a:rPr lang="en-US" sz="1400" i="1">
                <a:solidFill>
                  <a:srgbClr val="FFFFFF"/>
                </a:solidFill>
                <a:latin typeface="Arial" panose="020B0604020202020204" pitchFamily="34" charset="0"/>
                <a:cs typeface="Arial" panose="020B0604020202020204" pitchFamily="34" charset="0"/>
              </a:rPr>
              <a:t>If you’re thinking about buying a home this year, be sure to consider the long-term financial benefits of homeownership.</a:t>
            </a:r>
          </a:p>
        </p:txBody>
      </p:sp>
    </p:spTree>
    <p:extLst>
      <p:ext uri="{BB962C8B-B14F-4D97-AF65-F5344CB8AC3E}">
        <p14:creationId xmlns:p14="http://schemas.microsoft.com/office/powerpoint/2010/main" val="1815293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person standing together&#10;&#10;Description automatically generated">
            <a:extLst>
              <a:ext uri="{FF2B5EF4-FFF2-40B4-BE49-F238E27FC236}">
                <a16:creationId xmlns:a16="http://schemas.microsoft.com/office/drawing/2014/main" id="{1CC325F9-1562-3C86-3339-FB93E0CE7F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5314484"/>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14</a:t>
            </a:fld>
            <a:endParaRPr lang="es-US"/>
          </a:p>
        </p:txBody>
      </p:sp>
      <p:sp>
        <p:nvSpPr>
          <p:cNvPr id="5" name="Rectangle 4">
            <a:extLst>
              <a:ext uri="{FF2B5EF4-FFF2-40B4-BE49-F238E27FC236}">
                <a16:creationId xmlns:a16="http://schemas.microsoft.com/office/drawing/2014/main" id="{5987DC59-77AC-819F-155C-033226FF9D97}"/>
              </a:ext>
            </a:extLst>
          </p:cNvPr>
          <p:cNvSpPr/>
          <p:nvPr/>
        </p:nvSpPr>
        <p:spPr>
          <a:xfrm>
            <a:off x="0" y="3869120"/>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Biggest Mistakes Buyers</a:t>
            </a:r>
            <a:br>
              <a:rPr lang="en-US" sz="3200" dirty="0">
                <a:solidFill>
                  <a:srgbClr val="FFFFFF"/>
                </a:solidFill>
              </a:rPr>
            </a:br>
            <a:r>
              <a:rPr lang="en-US" sz="3200" dirty="0">
                <a:solidFill>
                  <a:srgbClr val="FFFFFF"/>
                </a:solidFill>
              </a:rPr>
              <a:t>Are Making Today</a:t>
            </a:r>
          </a:p>
        </p:txBody>
      </p:sp>
      <p:sp>
        <p:nvSpPr>
          <p:cNvPr id="6" name="TextBox 5">
            <a:extLst>
              <a:ext uri="{FF2B5EF4-FFF2-40B4-BE49-F238E27FC236}">
                <a16:creationId xmlns:a16="http://schemas.microsoft.com/office/drawing/2014/main" id="{B7B0946E-B59E-F2CA-6FF1-FBC73C3507EE}"/>
              </a:ext>
            </a:extLst>
          </p:cNvPr>
          <p:cNvSpPr txBox="1"/>
          <p:nvPr/>
        </p:nvSpPr>
        <p:spPr>
          <a:xfrm>
            <a:off x="457200" y="5315670"/>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Buyers face challenges in any market – and today’s is no different. But, there’s one way to avoid getting tripped up, and that’s leaning on a real estate agent for expert advice. </a:t>
            </a:r>
          </a:p>
          <a:p>
            <a:pPr>
              <a:lnSpc>
                <a:spcPct val="114000"/>
              </a:lnSpc>
              <a:spcAft>
                <a:spcPts val="1000"/>
              </a:spcAft>
            </a:pPr>
            <a:r>
              <a:rPr lang="en-US" sz="1250" b="1" dirty="0">
                <a:latin typeface="Arial" panose="020B0604020202020204" pitchFamily="34" charset="0"/>
                <a:cs typeface="Arial" panose="020B0604020202020204" pitchFamily="34" charset="0"/>
              </a:rPr>
              <a:t>An expert’s insights will help you avoid some of the most common mistakes homebuyers are making right now.</a:t>
            </a:r>
          </a:p>
        </p:txBody>
      </p:sp>
      <p:sp>
        <p:nvSpPr>
          <p:cNvPr id="7" name="TextBox 6">
            <a:extLst>
              <a:ext uri="{FF2B5EF4-FFF2-40B4-BE49-F238E27FC236}">
                <a16:creationId xmlns:a16="http://schemas.microsoft.com/office/drawing/2014/main" id="{9CA18E3F-A221-6E43-8B57-0AD9CE2CD509}"/>
              </a:ext>
            </a:extLst>
          </p:cNvPr>
          <p:cNvSpPr txBox="1"/>
          <p:nvPr/>
        </p:nvSpPr>
        <p:spPr>
          <a:xfrm>
            <a:off x="1143000" y="6874344"/>
            <a:ext cx="6172200" cy="1731151"/>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1.  Putting Off Pre-Approval</a:t>
            </a:r>
          </a:p>
          <a:p>
            <a:pPr fontAlgn="base">
              <a:lnSpc>
                <a:spcPct val="112000"/>
              </a:lnSpc>
              <a:spcAft>
                <a:spcPts val="1000"/>
              </a:spcAft>
            </a:pPr>
            <a:r>
              <a:rPr lang="en-US" sz="1250" dirty="0">
                <a:cs typeface="Arial"/>
              </a:rPr>
              <a:t>As part of the homebuying process, a lender will look at your finances to figure out what they’re willing to loan you for your mortgage. This gives you a good idea of what you can borrow so you can really wrap your head around the financial side of things before you start looking at homes. While house hunting can be a lot more fun than talking about finances, you don’t want to do this out of order. Make sure you get your pre-approval first. As </a:t>
            </a:r>
            <a:r>
              <a:rPr lang="en-US" sz="1250" i="1" dirty="0">
                <a:cs typeface="Arial"/>
              </a:rPr>
              <a:t>CNET</a:t>
            </a:r>
            <a:r>
              <a:rPr lang="en-US" sz="1250" dirty="0">
                <a:cs typeface="Arial"/>
              </a:rPr>
              <a:t> explains:</a:t>
            </a:r>
          </a:p>
          <a:p>
            <a:pPr lvl="1" fontAlgn="base">
              <a:lnSpc>
                <a:spcPct val="112000"/>
              </a:lnSpc>
              <a:spcAft>
                <a:spcPts val="1000"/>
              </a:spcAft>
            </a:pPr>
            <a:r>
              <a:rPr lang="en-US" sz="1250" i="1" dirty="0">
                <a:solidFill>
                  <a:schemeClr val="bg2"/>
                </a:solidFill>
                <a:cs typeface="Arial"/>
              </a:rPr>
              <a:t>“If you wait to get preapproved until the last minute, you might be scrambling to contact a lender and miss the opportunity to put a bid on a home.”</a:t>
            </a:r>
          </a:p>
        </p:txBody>
      </p:sp>
    </p:spTree>
    <p:extLst>
      <p:ext uri="{BB962C8B-B14F-4D97-AF65-F5344CB8AC3E}">
        <p14:creationId xmlns:p14="http://schemas.microsoft.com/office/powerpoint/2010/main" val="1686484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15</a:t>
            </a:fld>
            <a:endParaRPr lang="es-US"/>
          </a:p>
        </p:txBody>
      </p:sp>
      <p:sp>
        <p:nvSpPr>
          <p:cNvPr id="2" name="TextBox 1">
            <a:extLst>
              <a:ext uri="{FF2B5EF4-FFF2-40B4-BE49-F238E27FC236}">
                <a16:creationId xmlns:a16="http://schemas.microsoft.com/office/drawing/2014/main" id="{3C463F54-4F1F-BEA6-1D13-2D5A0C14867E}"/>
              </a:ext>
            </a:extLst>
          </p:cNvPr>
          <p:cNvSpPr txBox="1"/>
          <p:nvPr/>
        </p:nvSpPr>
        <p:spPr>
          <a:xfrm>
            <a:off x="1142999" y="322138"/>
            <a:ext cx="6172005" cy="2068948"/>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2.  Holding Out for Perfection</a:t>
            </a:r>
          </a:p>
          <a:p>
            <a:pPr fontAlgn="base">
              <a:lnSpc>
                <a:spcPct val="112000"/>
              </a:lnSpc>
              <a:spcAft>
                <a:spcPts val="1000"/>
              </a:spcAft>
            </a:pPr>
            <a:r>
              <a:rPr lang="en-US" sz="1250" dirty="0"/>
              <a:t>While you may have a long list of must-haves and nice-to-haves, you need to be realistic about your home search. Even though your ideal state is you find a home that checks every box, you may need to be willing to compromise. A home that has everything you want may be too pricey. As </a:t>
            </a:r>
            <a:r>
              <a:rPr lang="en-US" sz="1250" i="1" dirty="0"/>
              <a:t>Investopedia</a:t>
            </a:r>
            <a:r>
              <a:rPr lang="en-US" sz="1250" dirty="0"/>
              <a:t> puts it:</a:t>
            </a:r>
          </a:p>
          <a:p>
            <a:pPr lvl="1" fontAlgn="base">
              <a:lnSpc>
                <a:spcPct val="112000"/>
              </a:lnSpc>
              <a:spcAft>
                <a:spcPts val="1000"/>
              </a:spcAft>
            </a:pPr>
            <a:r>
              <a:rPr lang="en-US" sz="1250" i="1" dirty="0">
                <a:solidFill>
                  <a:schemeClr val="bg2"/>
                </a:solidFill>
              </a:rPr>
              <a:t>“When you expect to find the perfect home, you could prolong the homebuying process by holding out for something better. Or you could end up paying more for a home just because it meets all your needs.”</a:t>
            </a:r>
          </a:p>
          <a:p>
            <a:pPr fontAlgn="base">
              <a:lnSpc>
                <a:spcPct val="112000"/>
              </a:lnSpc>
              <a:spcAft>
                <a:spcPts val="1000"/>
              </a:spcAft>
            </a:pPr>
            <a:r>
              <a:rPr lang="en-US" sz="1250" dirty="0"/>
              <a:t>Instead, look for something that has most of your must-haves and good bones where you can add anything else you may need down the line.</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3.  Buying More House Than You Can Afford</a:t>
            </a:r>
          </a:p>
          <a:p>
            <a:pPr fontAlgn="base">
              <a:lnSpc>
                <a:spcPct val="112000"/>
              </a:lnSpc>
              <a:spcAft>
                <a:spcPts val="1000"/>
              </a:spcAft>
            </a:pPr>
            <a:r>
              <a:rPr lang="en-US" sz="1250" dirty="0"/>
              <a:t>With today’s mortgage rates and home prices, there’s no arguing it’s still expensive to buy a home. And while it may be tempting to stretch your finances a bit further than you’re comfortable with to make sure you get the house, you want to avoid overextending your budget. Make sure you talk to your agent about how changing mortgage rates impact your monthly payment. </a:t>
            </a:r>
            <a:r>
              <a:rPr lang="en-US" sz="1250" i="1" dirty="0"/>
              <a:t>Bankrate</a:t>
            </a:r>
            <a:r>
              <a:rPr lang="en-US" sz="1250" dirty="0"/>
              <a:t> offers this advice:</a:t>
            </a:r>
          </a:p>
          <a:p>
            <a:pPr lvl="1" fontAlgn="base">
              <a:lnSpc>
                <a:spcPct val="112000"/>
              </a:lnSpc>
              <a:spcAft>
                <a:spcPts val="1000"/>
              </a:spcAft>
            </a:pPr>
            <a:r>
              <a:rPr lang="en-US" sz="1250" i="1" dirty="0">
                <a:solidFill>
                  <a:schemeClr val="bg2"/>
                </a:solidFill>
              </a:rPr>
              <a:t>“Focus on what monthly payment you can afford rather than fixating on the maximum loan amount you qualify for. Just because you can qualify for a $300,000 loan doesn’t mean you can comfortably handle the monthly payments that come with it along with your other financial obligations.”</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4.  Not Working with a Local Real Estate Agent</a:t>
            </a:r>
          </a:p>
          <a:p>
            <a:pPr fontAlgn="base">
              <a:lnSpc>
                <a:spcPct val="112000"/>
              </a:lnSpc>
              <a:spcAft>
                <a:spcPts val="1000"/>
              </a:spcAft>
            </a:pPr>
            <a:r>
              <a:rPr lang="en-US" sz="1250" dirty="0"/>
              <a:t>This last one may be the most important of all. Buying a home is a process that involves a lot of steps, paperwork, negotiation, and more. Rather than take all of this on yourself, it’s a good idea to have a pro working with you. The right agent will reduce your stress and help the process go smoothly. </a:t>
            </a:r>
            <a:endParaRPr lang="en-US" sz="1250" i="1" dirty="0">
              <a:solidFill>
                <a:schemeClr val="bg2"/>
              </a:solidFill>
            </a:endParaRPr>
          </a:p>
        </p:txBody>
      </p:sp>
      <p:graphicFrame>
        <p:nvGraphicFramePr>
          <p:cNvPr id="4" name="Table 10">
            <a:extLst>
              <a:ext uri="{FF2B5EF4-FFF2-40B4-BE49-F238E27FC236}">
                <a16:creationId xmlns:a16="http://schemas.microsoft.com/office/drawing/2014/main" id="{84DE9983-D483-E573-531C-77B573F9F945}"/>
              </a:ext>
            </a:extLst>
          </p:cNvPr>
          <p:cNvGraphicFramePr>
            <a:graphicFrameLocks noGrp="1"/>
          </p:cNvGraphicFramePr>
          <p:nvPr>
            <p:extLst>
              <p:ext uri="{D42A27DB-BD31-4B8C-83A1-F6EECF244321}">
                <p14:modId xmlns:p14="http://schemas.microsoft.com/office/powerpoint/2010/main" val="32419254"/>
              </p:ext>
            </p:extLst>
          </p:nvPr>
        </p:nvGraphicFramePr>
        <p:xfrm>
          <a:off x="470451" y="8417295"/>
          <a:ext cx="6844553" cy="977011"/>
        </p:xfrm>
        <a:graphic>
          <a:graphicData uri="http://schemas.openxmlformats.org/drawingml/2006/table">
            <a:tbl>
              <a:tblPr firstRow="1" bandRow="1">
                <a:tableStyleId>{5C22544A-7EE6-4342-B048-85BDC9FD1C3A}</a:tableStyleId>
              </a:tblPr>
              <a:tblGrid>
                <a:gridCol w="6844553">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tx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Mistakes can cost you time, frustration, and money. If you want to buy a home in today’s market, let’s connect so you have a pro on your side who can help you avoid these missteps.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3615889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5D4E82B-DE7B-50DC-0354-99AF63625B19}"/>
              </a:ext>
            </a:extLst>
          </p:cNvPr>
          <p:cNvSpPr/>
          <p:nvPr/>
        </p:nvSpPr>
        <p:spPr>
          <a:xfrm>
            <a:off x="504613" y="2358815"/>
            <a:ext cx="3335867" cy="219456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0C6623E-F987-6808-73A8-ED38712D1E41}"/>
              </a:ext>
            </a:extLst>
          </p:cNvPr>
          <p:cNvSpPr/>
          <p:nvPr/>
        </p:nvSpPr>
        <p:spPr>
          <a:xfrm>
            <a:off x="504613" y="4660055"/>
            <a:ext cx="3335867" cy="219456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432126C-1760-303D-9BD0-1E8B3F936207}"/>
              </a:ext>
            </a:extLst>
          </p:cNvPr>
          <p:cNvSpPr/>
          <p:nvPr/>
        </p:nvSpPr>
        <p:spPr>
          <a:xfrm>
            <a:off x="3948853" y="2358815"/>
            <a:ext cx="3335867" cy="219456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843554-D66C-AF65-8708-DCF81B24EBA8}"/>
              </a:ext>
            </a:extLst>
          </p:cNvPr>
          <p:cNvSpPr/>
          <p:nvPr/>
        </p:nvSpPr>
        <p:spPr>
          <a:xfrm>
            <a:off x="3948853" y="4660055"/>
            <a:ext cx="3335867" cy="219456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49557D3-5724-B843-AD35-890351F38B30}"/>
              </a:ext>
            </a:extLst>
          </p:cNvPr>
          <p:cNvSpPr/>
          <p:nvPr/>
        </p:nvSpPr>
        <p:spPr>
          <a:xfrm>
            <a:off x="524933" y="6961295"/>
            <a:ext cx="6759787" cy="1844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D794D63-455A-3D51-6FB1-014D4A95FBBB}"/>
              </a:ext>
            </a:extLst>
          </p:cNvPr>
          <p:cNvSpPr/>
          <p:nvPr/>
        </p:nvSpPr>
        <p:spPr>
          <a:xfrm>
            <a:off x="4924550" y="2469049"/>
            <a:ext cx="1384471" cy="13844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C56A208-F3F0-5B4B-A446-B8CC9C9995BA}"/>
              </a:ext>
            </a:extLst>
          </p:cNvPr>
          <p:cNvSpPr/>
          <p:nvPr/>
        </p:nvSpPr>
        <p:spPr>
          <a:xfrm>
            <a:off x="3747596" y="5419299"/>
            <a:ext cx="242374" cy="369332"/>
          </a:xfrm>
          <a:prstGeom prst="rect">
            <a:avLst/>
          </a:prstGeom>
        </p:spPr>
        <p:txBody>
          <a:bodyPr wrap="square">
            <a:spAutoFit/>
          </a:bodyPr>
          <a:lstStyle/>
          <a:p>
            <a:r>
              <a:rPr lang="en-US">
                <a:solidFill>
                  <a:srgbClr val="000000"/>
                </a:solidFill>
                <a:latin typeface="Times" pitchFamily="2" charset="0"/>
              </a:rPr>
              <a:t> </a:t>
            </a:r>
            <a:endParaRPr lang="en-US"/>
          </a:p>
        </p:txBody>
      </p:sp>
      <p:sp>
        <p:nvSpPr>
          <p:cNvPr id="4" name="Slide Number Placeholder 13">
            <a:extLst>
              <a:ext uri="{FF2B5EF4-FFF2-40B4-BE49-F238E27FC236}">
                <a16:creationId xmlns:a16="http://schemas.microsoft.com/office/drawing/2014/main" id="{4997BE3D-29C8-C276-6468-20590ECE4503}"/>
              </a:ext>
            </a:extLst>
          </p:cNvPr>
          <p:cNvSpPr>
            <a:spLocks noGrp="1"/>
          </p:cNvSpPr>
          <p:nvPr>
            <p:ph type="sldNum" sz="quarter" idx="12"/>
          </p:nvPr>
        </p:nvSpPr>
        <p:spPr>
          <a:xfrm>
            <a:off x="3443991" y="9372600"/>
            <a:ext cx="884419" cy="685801"/>
          </a:xfrm>
        </p:spPr>
        <p:txBody>
          <a:bodyPr/>
          <a:lstStyle/>
          <a:p>
            <a:r>
              <a:rPr lang="en-US" dirty="0"/>
              <a:t>16</a:t>
            </a:r>
          </a:p>
        </p:txBody>
      </p:sp>
      <p:sp>
        <p:nvSpPr>
          <p:cNvPr id="8" name="Rectangle 7">
            <a:extLst>
              <a:ext uri="{FF2B5EF4-FFF2-40B4-BE49-F238E27FC236}">
                <a16:creationId xmlns:a16="http://schemas.microsoft.com/office/drawing/2014/main" id="{E3F56132-A792-66C9-F18E-4BEA1BDA2A4E}"/>
              </a:ext>
            </a:extLst>
          </p:cNvPr>
          <p:cNvSpPr/>
          <p:nvPr/>
        </p:nvSpPr>
        <p:spPr>
          <a:xfrm>
            <a:off x="0" y="0"/>
            <a:ext cx="7772400" cy="21844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8DA8A10-6850-D3B9-6504-7C036035E07B}"/>
              </a:ext>
            </a:extLst>
          </p:cNvPr>
          <p:cNvSpPr txBox="1"/>
          <p:nvPr/>
        </p:nvSpPr>
        <p:spPr>
          <a:xfrm>
            <a:off x="372534" y="389467"/>
            <a:ext cx="3420534" cy="1569660"/>
          </a:xfrm>
          <a:prstGeom prst="rect">
            <a:avLst/>
          </a:prstGeom>
          <a:noFill/>
        </p:spPr>
        <p:txBody>
          <a:bodyPr wrap="square" rtlCol="0">
            <a:spAutoFit/>
          </a:bodyPr>
          <a:lstStyle/>
          <a:p>
            <a:r>
              <a:rPr lang="en-US" sz="3200">
                <a:solidFill>
                  <a:srgbClr val="FFFFFF"/>
                </a:solidFill>
              </a:rPr>
              <a:t>Things To Avoid After Applying for a Mortgage</a:t>
            </a:r>
            <a:endParaRPr lang="en-US"/>
          </a:p>
        </p:txBody>
      </p:sp>
      <p:sp>
        <p:nvSpPr>
          <p:cNvPr id="11" name="TextBox 10">
            <a:extLst>
              <a:ext uri="{FF2B5EF4-FFF2-40B4-BE49-F238E27FC236}">
                <a16:creationId xmlns:a16="http://schemas.microsoft.com/office/drawing/2014/main" id="{3AF76BAE-43D7-BBEF-78B4-B383BDE5BB11}"/>
              </a:ext>
            </a:extLst>
          </p:cNvPr>
          <p:cNvSpPr txBox="1"/>
          <p:nvPr/>
        </p:nvSpPr>
        <p:spPr>
          <a:xfrm>
            <a:off x="3945467" y="575733"/>
            <a:ext cx="3386666" cy="1169551"/>
          </a:xfrm>
          <a:prstGeom prst="rect">
            <a:avLst/>
          </a:prstGeom>
          <a:noFill/>
        </p:spPr>
        <p:txBody>
          <a:bodyPr wrap="square" rtlCol="0">
            <a:spAutoFit/>
          </a:bodyPr>
          <a:lstStyle/>
          <a:p>
            <a:r>
              <a:rPr lang="en-US" sz="1400" i="1">
                <a:solidFill>
                  <a:srgbClr val="FFFFFF"/>
                </a:solidFill>
                <a:latin typeface="Arial" panose="020B0604020202020204" pitchFamily="34" charset="0"/>
                <a:cs typeface="Arial" panose="020B0604020202020204" pitchFamily="34" charset="0"/>
              </a:rPr>
              <a:t>Consistency is the name of the game after applying for a mortgage. Be sure to discuss any changes in income, assets, or credit with your lender, so you don’t jeopardize your application.</a:t>
            </a:r>
          </a:p>
        </p:txBody>
      </p:sp>
      <p:sp>
        <p:nvSpPr>
          <p:cNvPr id="21" name="TextBox 20">
            <a:extLst>
              <a:ext uri="{FF2B5EF4-FFF2-40B4-BE49-F238E27FC236}">
                <a16:creationId xmlns:a16="http://schemas.microsoft.com/office/drawing/2014/main" id="{DBAC6616-EDDA-54CC-59D6-9DA827CEF416}"/>
              </a:ext>
            </a:extLst>
          </p:cNvPr>
          <p:cNvSpPr txBox="1"/>
          <p:nvPr/>
        </p:nvSpPr>
        <p:spPr>
          <a:xfrm>
            <a:off x="934718" y="8898470"/>
            <a:ext cx="5906347" cy="769441"/>
          </a:xfrm>
          <a:prstGeom prst="rect">
            <a:avLst/>
          </a:prstGeom>
        </p:spPr>
        <p:txBody>
          <a:bodyPr wrap="square" rtlCol="0">
            <a:spAutoFit/>
          </a:bodyPr>
          <a:lstStyle/>
          <a:p>
            <a:pPr algn="ctr"/>
            <a:r>
              <a:rPr lang="en-US" sz="1500" b="1">
                <a:solidFill>
                  <a:schemeClr val="tx2"/>
                </a:solidFill>
              </a:rPr>
              <a:t>The best plan is to fully disclose and discuss your intentions with your lender before you do anything financial in nature.</a:t>
            </a:r>
          </a:p>
          <a:p>
            <a:endParaRPr lang="en-US" sz="1400"/>
          </a:p>
        </p:txBody>
      </p:sp>
      <p:sp>
        <p:nvSpPr>
          <p:cNvPr id="3" name="TextBox 2">
            <a:extLst>
              <a:ext uri="{FF2B5EF4-FFF2-40B4-BE49-F238E27FC236}">
                <a16:creationId xmlns:a16="http://schemas.microsoft.com/office/drawing/2014/main" id="{5D7458E8-2752-7856-7E4E-1A502BBCB995}"/>
              </a:ext>
            </a:extLst>
          </p:cNvPr>
          <p:cNvSpPr txBox="1"/>
          <p:nvPr/>
        </p:nvSpPr>
        <p:spPr>
          <a:xfrm>
            <a:off x="1013627" y="3958358"/>
            <a:ext cx="2435016" cy="477054"/>
          </a:xfrm>
          <a:prstGeom prst="rect">
            <a:avLst/>
          </a:prstGeom>
        </p:spPr>
        <p:txBody>
          <a:bodyPr wrap="square" rtlCol="0">
            <a:spAutoFit/>
          </a:bodyPr>
          <a:lstStyle/>
          <a:p>
            <a:pPr algn="ctr"/>
            <a:r>
              <a:rPr lang="en-US" sz="1250" b="1" dirty="0">
                <a:solidFill>
                  <a:schemeClr val="accent2"/>
                </a:solidFill>
              </a:rPr>
              <a:t>Don’t</a:t>
            </a:r>
            <a:r>
              <a:rPr lang="en-US" sz="1250" dirty="0"/>
              <a:t> change bank accounts.</a:t>
            </a:r>
          </a:p>
          <a:p>
            <a:endParaRPr lang="en-US" sz="1250" dirty="0"/>
          </a:p>
        </p:txBody>
      </p:sp>
      <p:sp>
        <p:nvSpPr>
          <p:cNvPr id="13" name="TextBox 12">
            <a:extLst>
              <a:ext uri="{FF2B5EF4-FFF2-40B4-BE49-F238E27FC236}">
                <a16:creationId xmlns:a16="http://schemas.microsoft.com/office/drawing/2014/main" id="{3B134C81-130A-7348-6E71-81E41EF2376D}"/>
              </a:ext>
            </a:extLst>
          </p:cNvPr>
          <p:cNvSpPr txBox="1"/>
          <p:nvPr/>
        </p:nvSpPr>
        <p:spPr>
          <a:xfrm>
            <a:off x="4421292" y="3957862"/>
            <a:ext cx="2435016" cy="477054"/>
          </a:xfrm>
          <a:prstGeom prst="rect">
            <a:avLst/>
          </a:prstGeom>
        </p:spPr>
        <p:txBody>
          <a:bodyPr wrap="square" rtlCol="0">
            <a:spAutoFit/>
          </a:bodyPr>
          <a:lstStyle/>
          <a:p>
            <a:pPr algn="ctr"/>
            <a:r>
              <a:rPr lang="en-US" sz="1250" b="1" dirty="0">
                <a:solidFill>
                  <a:schemeClr val="accent2"/>
                </a:solidFill>
              </a:rPr>
              <a:t>Don’t</a:t>
            </a:r>
            <a:r>
              <a:rPr lang="en-US" sz="1250" dirty="0"/>
              <a:t> apply for new credit or close any credit accounts.</a:t>
            </a:r>
          </a:p>
        </p:txBody>
      </p:sp>
      <p:sp>
        <p:nvSpPr>
          <p:cNvPr id="14" name="TextBox 13">
            <a:extLst>
              <a:ext uri="{FF2B5EF4-FFF2-40B4-BE49-F238E27FC236}">
                <a16:creationId xmlns:a16="http://schemas.microsoft.com/office/drawing/2014/main" id="{5685EAC4-C0B0-1C9A-0066-CD56251D7F2E}"/>
              </a:ext>
            </a:extLst>
          </p:cNvPr>
          <p:cNvSpPr txBox="1"/>
          <p:nvPr/>
        </p:nvSpPr>
        <p:spPr>
          <a:xfrm>
            <a:off x="667170" y="5250773"/>
            <a:ext cx="1560577" cy="1246495"/>
          </a:xfrm>
          <a:prstGeom prst="rect">
            <a:avLst/>
          </a:prstGeom>
        </p:spPr>
        <p:txBody>
          <a:bodyPr wrap="square" rtlCol="0">
            <a:spAutoFit/>
          </a:bodyPr>
          <a:lstStyle/>
          <a:p>
            <a:r>
              <a:rPr lang="en-US" sz="1250" b="1" dirty="0">
                <a:solidFill>
                  <a:schemeClr val="accent2"/>
                </a:solidFill>
              </a:rPr>
              <a:t>Don’t</a:t>
            </a:r>
            <a:r>
              <a:rPr lang="en-US" sz="1250" dirty="0"/>
              <a:t> deposit cash into your accounts before speaking with your bank </a:t>
            </a:r>
            <a:br>
              <a:rPr lang="en-US" sz="1250" dirty="0"/>
            </a:br>
            <a:r>
              <a:rPr lang="en-US" sz="1250" dirty="0"/>
              <a:t>or lender.</a:t>
            </a:r>
          </a:p>
          <a:p>
            <a:endParaRPr lang="en-US" sz="1250" dirty="0"/>
          </a:p>
        </p:txBody>
      </p:sp>
      <p:sp>
        <p:nvSpPr>
          <p:cNvPr id="15" name="TextBox 14">
            <a:extLst>
              <a:ext uri="{FF2B5EF4-FFF2-40B4-BE49-F238E27FC236}">
                <a16:creationId xmlns:a16="http://schemas.microsoft.com/office/drawing/2014/main" id="{16E226B3-EF46-D9AC-3BDD-A3876D7EDDC7}"/>
              </a:ext>
            </a:extLst>
          </p:cNvPr>
          <p:cNvSpPr txBox="1"/>
          <p:nvPr/>
        </p:nvSpPr>
        <p:spPr>
          <a:xfrm>
            <a:off x="5577163" y="5452567"/>
            <a:ext cx="1560577" cy="477054"/>
          </a:xfrm>
          <a:prstGeom prst="rect">
            <a:avLst/>
          </a:prstGeom>
        </p:spPr>
        <p:txBody>
          <a:bodyPr wrap="square" rtlCol="0">
            <a:spAutoFit/>
          </a:bodyPr>
          <a:lstStyle/>
          <a:p>
            <a:r>
              <a:rPr lang="en-US" sz="1250" b="1" dirty="0">
                <a:solidFill>
                  <a:schemeClr val="accent2"/>
                </a:solidFill>
              </a:rPr>
              <a:t>Don’t</a:t>
            </a:r>
            <a:r>
              <a:rPr lang="en-US" sz="1250" dirty="0"/>
              <a:t> co-sign other loans for anyone.</a:t>
            </a:r>
          </a:p>
        </p:txBody>
      </p:sp>
      <p:sp>
        <p:nvSpPr>
          <p:cNvPr id="16" name="TextBox 15">
            <a:extLst>
              <a:ext uri="{FF2B5EF4-FFF2-40B4-BE49-F238E27FC236}">
                <a16:creationId xmlns:a16="http://schemas.microsoft.com/office/drawing/2014/main" id="{D96F539A-8B37-44BB-DC69-CB4A6FCE6CC7}"/>
              </a:ext>
            </a:extLst>
          </p:cNvPr>
          <p:cNvSpPr txBox="1"/>
          <p:nvPr/>
        </p:nvSpPr>
        <p:spPr>
          <a:xfrm>
            <a:off x="1535512" y="7646501"/>
            <a:ext cx="1560577" cy="477054"/>
          </a:xfrm>
          <a:prstGeom prst="rect">
            <a:avLst/>
          </a:prstGeom>
        </p:spPr>
        <p:txBody>
          <a:bodyPr wrap="square" rtlCol="0">
            <a:spAutoFit/>
          </a:bodyPr>
          <a:lstStyle/>
          <a:p>
            <a:pPr algn="ctr"/>
            <a:r>
              <a:rPr lang="en-US" sz="1250" b="1" dirty="0">
                <a:solidFill>
                  <a:schemeClr val="accent2"/>
                </a:solidFill>
              </a:rPr>
              <a:t>Don’t</a:t>
            </a:r>
            <a:r>
              <a:rPr lang="en-US" sz="1250" dirty="0"/>
              <a:t> make any large purchases.</a:t>
            </a:r>
          </a:p>
        </p:txBody>
      </p:sp>
      <p:sp>
        <p:nvSpPr>
          <p:cNvPr id="42" name="Oval 41">
            <a:extLst>
              <a:ext uri="{FF2B5EF4-FFF2-40B4-BE49-F238E27FC236}">
                <a16:creationId xmlns:a16="http://schemas.microsoft.com/office/drawing/2014/main" id="{9C4C8209-A335-3526-5580-CA9C8397A520}"/>
              </a:ext>
            </a:extLst>
          </p:cNvPr>
          <p:cNvSpPr/>
          <p:nvPr/>
        </p:nvSpPr>
        <p:spPr>
          <a:xfrm>
            <a:off x="1535512" y="2486679"/>
            <a:ext cx="1384471" cy="13844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A6FE219-E0E3-3F52-DB26-C686414D0E86}"/>
              </a:ext>
            </a:extLst>
          </p:cNvPr>
          <p:cNvSpPr/>
          <p:nvPr/>
        </p:nvSpPr>
        <p:spPr>
          <a:xfrm>
            <a:off x="2254752" y="5002684"/>
            <a:ext cx="1384471" cy="13844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DFEBFE2-C12A-1043-4114-A50C0F42A905}"/>
              </a:ext>
            </a:extLst>
          </p:cNvPr>
          <p:cNvSpPr/>
          <p:nvPr/>
        </p:nvSpPr>
        <p:spPr>
          <a:xfrm>
            <a:off x="4094101" y="5002684"/>
            <a:ext cx="1384471" cy="13844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close-up of credit cards&#10;&#10;Description automatically generated">
            <a:extLst>
              <a:ext uri="{FF2B5EF4-FFF2-40B4-BE49-F238E27FC236}">
                <a16:creationId xmlns:a16="http://schemas.microsoft.com/office/drawing/2014/main" id="{1C1C9AF8-297C-6A4F-D73A-DE9E9F5AA9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42157" y="2149813"/>
            <a:ext cx="2870012" cy="2118671"/>
          </a:xfrm>
          <a:prstGeom prst="rect">
            <a:avLst/>
          </a:prstGeom>
        </p:spPr>
      </p:pic>
      <p:pic>
        <p:nvPicPr>
          <p:cNvPr id="46" name="Picture 45" descr="A stack of money on a black background&#10;&#10;Description automatically generated">
            <a:extLst>
              <a:ext uri="{FF2B5EF4-FFF2-40B4-BE49-F238E27FC236}">
                <a16:creationId xmlns:a16="http://schemas.microsoft.com/office/drawing/2014/main" id="{BF558358-FD05-9495-C75C-5BB8FE1BA6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94472" y="5280133"/>
            <a:ext cx="1498938" cy="1323815"/>
          </a:xfrm>
          <a:prstGeom prst="rect">
            <a:avLst/>
          </a:prstGeom>
        </p:spPr>
      </p:pic>
      <p:pic>
        <p:nvPicPr>
          <p:cNvPr id="47" name="Picture 46" descr="A close-up of a pen&#10;&#10;Description automatically generated">
            <a:extLst>
              <a:ext uri="{FF2B5EF4-FFF2-40B4-BE49-F238E27FC236}">
                <a16:creationId xmlns:a16="http://schemas.microsoft.com/office/drawing/2014/main" id="{F48A6EA8-A006-62C0-2E01-67F4DE76914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57627" y="5419299"/>
            <a:ext cx="1265349" cy="1384471"/>
          </a:xfrm>
          <a:prstGeom prst="rect">
            <a:avLst/>
          </a:prstGeom>
        </p:spPr>
      </p:pic>
      <p:grpSp>
        <p:nvGrpSpPr>
          <p:cNvPr id="50" name="Group 49">
            <a:extLst>
              <a:ext uri="{FF2B5EF4-FFF2-40B4-BE49-F238E27FC236}">
                <a16:creationId xmlns:a16="http://schemas.microsoft.com/office/drawing/2014/main" id="{CD7173C4-D102-9C5D-D44E-764FA49C49F4}"/>
              </a:ext>
            </a:extLst>
          </p:cNvPr>
          <p:cNvGrpSpPr/>
          <p:nvPr/>
        </p:nvGrpSpPr>
        <p:grpSpPr>
          <a:xfrm>
            <a:off x="3228756" y="7057756"/>
            <a:ext cx="2704030" cy="1619111"/>
            <a:chOff x="3639223" y="7057756"/>
            <a:chExt cx="2704030" cy="1619111"/>
          </a:xfrm>
        </p:grpSpPr>
        <p:sp>
          <p:nvSpPr>
            <p:cNvPr id="49" name="Oval 48">
              <a:extLst>
                <a:ext uri="{FF2B5EF4-FFF2-40B4-BE49-F238E27FC236}">
                  <a16:creationId xmlns:a16="http://schemas.microsoft.com/office/drawing/2014/main" id="{5CA10523-CC3F-D895-4C6A-51BE43964E1B}"/>
                </a:ext>
              </a:extLst>
            </p:cNvPr>
            <p:cNvSpPr/>
            <p:nvPr/>
          </p:nvSpPr>
          <p:spPr>
            <a:xfrm>
              <a:off x="4257627" y="7158653"/>
              <a:ext cx="1384471" cy="13844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couch and microwave in a room&#10;&#10;Description automatically generated">
              <a:extLst>
                <a:ext uri="{FF2B5EF4-FFF2-40B4-BE49-F238E27FC236}">
                  <a16:creationId xmlns:a16="http://schemas.microsoft.com/office/drawing/2014/main" id="{9D26F12B-F29C-EBBD-6745-138165BD276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9223" y="7057756"/>
              <a:ext cx="2704030" cy="1619111"/>
            </a:xfrm>
            <a:prstGeom prst="rect">
              <a:avLst/>
            </a:prstGeom>
          </p:spPr>
        </p:pic>
      </p:grpSp>
      <p:pic>
        <p:nvPicPr>
          <p:cNvPr id="56" name="Picture 55">
            <a:extLst>
              <a:ext uri="{FF2B5EF4-FFF2-40B4-BE49-F238E27FC236}">
                <a16:creationId xmlns:a16="http://schemas.microsoft.com/office/drawing/2014/main" id="{04B507A6-A703-E1D2-9397-73199B49187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28145"/>
          <a:stretch/>
        </p:blipFill>
        <p:spPr>
          <a:xfrm>
            <a:off x="1541713" y="2450424"/>
            <a:ext cx="1402654" cy="1437116"/>
          </a:xfrm>
          <a:prstGeom prst="ellipse">
            <a:avLst/>
          </a:prstGeom>
          <a:ln>
            <a:noFill/>
          </a:ln>
        </p:spPr>
      </p:pic>
    </p:spTree>
    <p:extLst>
      <p:ext uri="{BB962C8B-B14F-4D97-AF65-F5344CB8AC3E}">
        <p14:creationId xmlns:p14="http://schemas.microsoft.com/office/powerpoint/2010/main" val="2476770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D895E-D872-A649-8D1F-2C10CFF35718}"/>
              </a:ext>
            </a:extLst>
          </p:cNvPr>
          <p:cNvSpPr txBox="1"/>
          <p:nvPr/>
        </p:nvSpPr>
        <p:spPr>
          <a:xfrm>
            <a:off x="457200" y="2198668"/>
            <a:ext cx="6858000" cy="126378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you’ve decided you’re ready to buy, chances are you’re trying to figure out what to do first. It can feel a bit overwhelming to know where to start, but the good news is, you don’t have to navigate all of that alone.</a:t>
            </a:r>
          </a:p>
          <a:p>
            <a:pPr>
              <a:lnSpc>
                <a:spcPct val="114000"/>
              </a:lnSpc>
              <a:spcAft>
                <a:spcPts val="1000"/>
              </a:spcAft>
            </a:pPr>
            <a:endParaRPr lang="en-US" sz="1500" i="1" dirty="0">
              <a:solidFill>
                <a:schemeClr val="bg2"/>
              </a:solidFill>
              <a:latin typeface="Georgia" panose="02040502050405020303" pitchFamily="18" charset="0"/>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17</a:t>
            </a:fld>
            <a:endParaRPr lang="en-US"/>
          </a:p>
        </p:txBody>
      </p:sp>
      <p:sp>
        <p:nvSpPr>
          <p:cNvPr id="2" name="Rectangle 1">
            <a:extLst>
              <a:ext uri="{FF2B5EF4-FFF2-40B4-BE49-F238E27FC236}">
                <a16:creationId xmlns:a16="http://schemas.microsoft.com/office/drawing/2014/main" id="{D8E36673-A58F-264C-9E5A-E89D0B9BA08E}"/>
              </a:ext>
            </a:extLst>
          </p:cNvPr>
          <p:cNvSpPr/>
          <p:nvPr/>
        </p:nvSpPr>
        <p:spPr>
          <a:xfrm>
            <a:off x="376094" y="3538655"/>
            <a:ext cx="7052870" cy="2761077"/>
          </a:xfrm>
          <a:prstGeom prst="rect">
            <a:avLst/>
          </a:prstGeom>
        </p:spPr>
        <p:txBody>
          <a:bodyPr wrap="square" lIns="91440" tIns="45720" rIns="91440" bIns="45720" anchor="t">
            <a:spAutoFit/>
          </a:bodyPr>
          <a:lstStyle/>
          <a:p>
            <a:pPr>
              <a:lnSpc>
                <a:spcPct val="113000"/>
              </a:lnSpc>
              <a:spcAft>
                <a:spcPts val="1000"/>
              </a:spcAft>
            </a:pPr>
            <a:r>
              <a:rPr lang="en-US" sz="1250" dirty="0">
                <a:latin typeface="Arial"/>
                <a:cs typeface="Arial"/>
              </a:rPr>
              <a:t>When it comes to buying a home, </a:t>
            </a:r>
            <a:r>
              <a:rPr lang="en-US" sz="1250" b="0" i="0" dirty="0">
                <a:effectLst/>
                <a:highlight>
                  <a:srgbClr val="FFFFFF"/>
                </a:highlight>
                <a:latin typeface="Arial"/>
                <a:cs typeface="Arial"/>
              </a:rPr>
              <a:t>expert advice from a trusted real estate agent is priceless, now more than ever. And here’s why.</a:t>
            </a:r>
          </a:p>
          <a:p>
            <a:pPr algn="l" fontAlgn="base">
              <a:lnSpc>
                <a:spcPct val="113000"/>
              </a:lnSpc>
              <a:spcAft>
                <a:spcPts val="1000"/>
              </a:spcAft>
            </a:pPr>
            <a:r>
              <a:rPr lang="en-US" sz="1250" b="1" i="0" dirty="0">
                <a:solidFill>
                  <a:srgbClr val="00AEFF"/>
                </a:solidFill>
                <a:effectLst/>
                <a:highlight>
                  <a:srgbClr val="FFFFFF"/>
                </a:highlight>
                <a:latin typeface="Arial"/>
                <a:cs typeface="Arial"/>
              </a:rPr>
              <a:t>A real estate agent does a lot more than you may realize.</a:t>
            </a:r>
            <a:endParaRPr lang="en-US" sz="1600" dirty="0"/>
          </a:p>
          <a:p>
            <a:pPr>
              <a:lnSpc>
                <a:spcPct val="113000"/>
              </a:lnSpc>
              <a:spcAft>
                <a:spcPts val="1000"/>
              </a:spcAft>
            </a:pPr>
            <a:r>
              <a:rPr lang="en-US" sz="1250" dirty="0"/>
              <a:t>Your agent is the person who will guide you through every step when buying a home and look out for your best interests along the way. They smooth out a complex process and take away the bulk of the stress of what’s likely your largest purchase ever. And that’s exactly what you want and deserve.</a:t>
            </a:r>
          </a:p>
          <a:p>
            <a:pPr>
              <a:lnSpc>
                <a:spcPct val="113000"/>
              </a:lnSpc>
              <a:spcAft>
                <a:spcPts val="1000"/>
              </a:spcAft>
            </a:pPr>
            <a:r>
              <a:rPr lang="en-US" sz="1250" dirty="0"/>
              <a:t>This is at least part of the reason why a survey from </a:t>
            </a:r>
            <a:r>
              <a:rPr lang="en-US" sz="1250" i="1" dirty="0"/>
              <a:t>Bright MLS </a:t>
            </a:r>
            <a:r>
              <a:rPr lang="en-US" sz="1250" dirty="0"/>
              <a:t>found an overwhelming majority of people agree an agent is a key part of the homebuying process (</a:t>
            </a:r>
            <a:r>
              <a:rPr lang="en-US" sz="1250" i="1" dirty="0"/>
              <a:t>see visual below</a:t>
            </a:r>
            <a:r>
              <a:rPr lang="en-US" sz="1250" dirty="0"/>
              <a:t>):</a:t>
            </a:r>
          </a:p>
          <a:p>
            <a:pPr>
              <a:lnSpc>
                <a:spcPct val="113000"/>
              </a:lnSpc>
              <a:spcAft>
                <a:spcPts val="1000"/>
              </a:spcAft>
            </a:pPr>
            <a:endParaRPr lang="en-US" sz="1250" dirty="0"/>
          </a:p>
        </p:txBody>
      </p:sp>
      <p:sp>
        <p:nvSpPr>
          <p:cNvPr id="4" name="Text Placeholder 1">
            <a:extLst>
              <a:ext uri="{FF2B5EF4-FFF2-40B4-BE49-F238E27FC236}">
                <a16:creationId xmlns:a16="http://schemas.microsoft.com/office/drawing/2014/main" id="{7A4E2C35-8D66-E602-5722-F4B1C94E84A8}"/>
              </a:ext>
            </a:extLst>
          </p:cNvPr>
          <p:cNvSpPr txBox="1">
            <a:spLocks/>
          </p:cNvSpPr>
          <p:nvPr/>
        </p:nvSpPr>
        <p:spPr>
          <a:xfrm>
            <a:off x="-46394" y="9149782"/>
            <a:ext cx="7344440" cy="140169"/>
          </a:xfrm>
          <a:prstGeom prst="rect">
            <a:avLst/>
          </a:prstGeom>
        </p:spPr>
        <p:txBody>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r">
              <a:buNone/>
            </a:pPr>
            <a:r>
              <a:rPr lang="en-US" sz="1050">
                <a:solidFill>
                  <a:schemeClr val="bg2">
                    <a:lumMod val="60000"/>
                    <a:lumOff val="40000"/>
                  </a:schemeClr>
                </a:solidFill>
              </a:rPr>
              <a:t>Source: Bright MLS</a:t>
            </a:r>
          </a:p>
        </p:txBody>
      </p:sp>
      <p:sp>
        <p:nvSpPr>
          <p:cNvPr id="5" name="TextBox 4">
            <a:extLst>
              <a:ext uri="{FF2B5EF4-FFF2-40B4-BE49-F238E27FC236}">
                <a16:creationId xmlns:a16="http://schemas.microsoft.com/office/drawing/2014/main" id="{CF69123C-83D5-CC4A-DBE7-4FFF2A75BA79}"/>
              </a:ext>
            </a:extLst>
          </p:cNvPr>
          <p:cNvSpPr txBox="1"/>
          <p:nvPr/>
        </p:nvSpPr>
        <p:spPr>
          <a:xfrm>
            <a:off x="587948" y="8345346"/>
            <a:ext cx="3140910" cy="830997"/>
          </a:xfrm>
          <a:prstGeom prst="rect">
            <a:avLst/>
          </a:prstGeom>
          <a:noFill/>
        </p:spPr>
        <p:txBody>
          <a:bodyPr wrap="square">
            <a:spAutoFit/>
          </a:bodyPr>
          <a:lstStyle/>
          <a:p>
            <a:pPr algn="ctr"/>
            <a:r>
              <a:rPr lang="en-US" sz="1200" dirty="0"/>
              <a:t>Of respondents agree </a:t>
            </a:r>
            <a:br>
              <a:rPr lang="en-US" sz="1200" dirty="0"/>
            </a:br>
            <a:r>
              <a:rPr lang="en-US" sz="1200" dirty="0"/>
              <a:t>"It would be </a:t>
            </a:r>
            <a:r>
              <a:rPr lang="en-US" sz="1200" b="1" dirty="0">
                <a:solidFill>
                  <a:schemeClr val="accent1"/>
                </a:solidFill>
              </a:rPr>
              <a:t>very stressful </a:t>
            </a:r>
            <a:r>
              <a:rPr lang="en-US" sz="1200" dirty="0"/>
              <a:t>to </a:t>
            </a:r>
            <a:br>
              <a:rPr lang="en-US" sz="1200" dirty="0"/>
            </a:br>
            <a:r>
              <a:rPr lang="en-US" sz="1200" dirty="0"/>
              <a:t>navigate the home buying process </a:t>
            </a:r>
            <a:br>
              <a:rPr lang="en-US" sz="1200" dirty="0"/>
            </a:br>
            <a:r>
              <a:rPr lang="en-US" sz="1200" dirty="0"/>
              <a:t>without a real estate agent or broker.”</a:t>
            </a:r>
          </a:p>
        </p:txBody>
      </p:sp>
      <p:sp>
        <p:nvSpPr>
          <p:cNvPr id="7" name="TextBox 6">
            <a:extLst>
              <a:ext uri="{FF2B5EF4-FFF2-40B4-BE49-F238E27FC236}">
                <a16:creationId xmlns:a16="http://schemas.microsoft.com/office/drawing/2014/main" id="{BCB23D3B-0E0E-E196-B0CE-62D580BFC9F6}"/>
              </a:ext>
            </a:extLst>
          </p:cNvPr>
          <p:cNvSpPr txBox="1"/>
          <p:nvPr/>
        </p:nvSpPr>
        <p:spPr>
          <a:xfrm>
            <a:off x="4298870" y="8348543"/>
            <a:ext cx="2478174" cy="830997"/>
          </a:xfrm>
          <a:prstGeom prst="rect">
            <a:avLst/>
          </a:prstGeom>
          <a:noFill/>
        </p:spPr>
        <p:txBody>
          <a:bodyPr wrap="square">
            <a:spAutoFit/>
          </a:bodyPr>
          <a:lstStyle/>
          <a:p>
            <a:pPr algn="ctr"/>
            <a:r>
              <a:rPr lang="en-US" sz="1200" dirty="0"/>
              <a:t>Of respondents believe </a:t>
            </a:r>
            <a:br>
              <a:rPr lang="en-US" sz="1200" dirty="0"/>
            </a:br>
            <a:r>
              <a:rPr lang="en-US" sz="1200" dirty="0"/>
              <a:t>"A real estate agent or broker is </a:t>
            </a:r>
            <a:r>
              <a:rPr lang="en-US" sz="1200" b="1" dirty="0">
                <a:solidFill>
                  <a:schemeClr val="accent1"/>
                </a:solidFill>
              </a:rPr>
              <a:t>an essential, trusted advisor</a:t>
            </a:r>
            <a:r>
              <a:rPr lang="en-US" sz="1200" dirty="0"/>
              <a:t> </a:t>
            </a:r>
            <a:br>
              <a:rPr lang="en-US" sz="1200" dirty="0"/>
            </a:br>
            <a:r>
              <a:rPr lang="en-US" sz="1200" dirty="0"/>
              <a:t>for a homebuyer."</a:t>
            </a:r>
          </a:p>
        </p:txBody>
      </p:sp>
      <p:grpSp>
        <p:nvGrpSpPr>
          <p:cNvPr id="9" name="Group 8">
            <a:extLst>
              <a:ext uri="{FF2B5EF4-FFF2-40B4-BE49-F238E27FC236}">
                <a16:creationId xmlns:a16="http://schemas.microsoft.com/office/drawing/2014/main" id="{4D44A3F8-355A-90C9-7CE9-E81F347C7115}"/>
              </a:ext>
            </a:extLst>
          </p:cNvPr>
          <p:cNvGrpSpPr/>
          <p:nvPr/>
        </p:nvGrpSpPr>
        <p:grpSpPr>
          <a:xfrm>
            <a:off x="644028" y="6169310"/>
            <a:ext cx="3140910" cy="2280548"/>
            <a:chOff x="381000" y="381000"/>
            <a:chExt cx="4191000" cy="3876368"/>
          </a:xfrm>
        </p:grpSpPr>
        <p:graphicFrame>
          <p:nvGraphicFramePr>
            <p:cNvPr id="10" name="Chart 9">
              <a:extLst>
                <a:ext uri="{FF2B5EF4-FFF2-40B4-BE49-F238E27FC236}">
                  <a16:creationId xmlns:a16="http://schemas.microsoft.com/office/drawing/2014/main" id="{41E0B2F4-917E-9207-5960-41143C61715F}"/>
                </a:ext>
              </a:extLst>
            </p:cNvPr>
            <p:cNvGraphicFramePr/>
            <p:nvPr>
              <p:extLst>
                <p:ext uri="{D42A27DB-BD31-4B8C-83A1-F6EECF244321}">
                  <p14:modId xmlns:p14="http://schemas.microsoft.com/office/powerpoint/2010/main" val="3632513382"/>
                </p:ext>
              </p:extLst>
            </p:nvPr>
          </p:nvGraphicFramePr>
          <p:xfrm>
            <a:off x="381000" y="381000"/>
            <a:ext cx="4191000" cy="387636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F25CF56-2244-7C9A-569F-CDF2325E551B}"/>
                </a:ext>
              </a:extLst>
            </p:cNvPr>
            <p:cNvSpPr txBox="1"/>
            <p:nvPr/>
          </p:nvSpPr>
          <p:spPr>
            <a:xfrm>
              <a:off x="1571932" y="1986983"/>
              <a:ext cx="1809136" cy="784716"/>
            </a:xfrm>
            <a:prstGeom prst="rect">
              <a:avLst/>
            </a:prstGeom>
            <a:noFill/>
          </p:spPr>
          <p:txBody>
            <a:bodyPr wrap="square" anchor="ctr">
              <a:spAutoFit/>
            </a:bodyPr>
            <a:lstStyle/>
            <a:p>
              <a:pPr algn="ctr"/>
              <a:r>
                <a:rPr lang="en-US" sz="2400"/>
                <a:t>91% </a:t>
              </a:r>
            </a:p>
          </p:txBody>
        </p:sp>
      </p:grpSp>
      <p:grpSp>
        <p:nvGrpSpPr>
          <p:cNvPr id="12" name="Group 11">
            <a:extLst>
              <a:ext uri="{FF2B5EF4-FFF2-40B4-BE49-F238E27FC236}">
                <a16:creationId xmlns:a16="http://schemas.microsoft.com/office/drawing/2014/main" id="{D6BCB64D-30A0-3CAA-627E-B58D68195F51}"/>
              </a:ext>
            </a:extLst>
          </p:cNvPr>
          <p:cNvGrpSpPr/>
          <p:nvPr/>
        </p:nvGrpSpPr>
        <p:grpSpPr>
          <a:xfrm>
            <a:off x="4007258" y="6159599"/>
            <a:ext cx="3140910" cy="2280548"/>
            <a:chOff x="381000" y="381000"/>
            <a:chExt cx="4191000" cy="3876368"/>
          </a:xfrm>
        </p:grpSpPr>
        <p:graphicFrame>
          <p:nvGraphicFramePr>
            <p:cNvPr id="13" name="Chart 12">
              <a:extLst>
                <a:ext uri="{FF2B5EF4-FFF2-40B4-BE49-F238E27FC236}">
                  <a16:creationId xmlns:a16="http://schemas.microsoft.com/office/drawing/2014/main" id="{11AFC2FE-505C-EAC4-7A0F-DE1A986BC16A}"/>
                </a:ext>
              </a:extLst>
            </p:cNvPr>
            <p:cNvGraphicFramePr/>
            <p:nvPr>
              <p:extLst>
                <p:ext uri="{D42A27DB-BD31-4B8C-83A1-F6EECF244321}">
                  <p14:modId xmlns:p14="http://schemas.microsoft.com/office/powerpoint/2010/main" val="1001889871"/>
                </p:ext>
              </p:extLst>
            </p:nvPr>
          </p:nvGraphicFramePr>
          <p:xfrm>
            <a:off x="381000" y="381000"/>
            <a:ext cx="4191000" cy="3876368"/>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8C2D5C64-E14B-7267-65A8-5B205D39F32B}"/>
                </a:ext>
              </a:extLst>
            </p:cNvPr>
            <p:cNvSpPr txBox="1"/>
            <p:nvPr/>
          </p:nvSpPr>
          <p:spPr>
            <a:xfrm>
              <a:off x="1571932" y="1973510"/>
              <a:ext cx="1809136" cy="899866"/>
            </a:xfrm>
            <a:prstGeom prst="rect">
              <a:avLst/>
            </a:prstGeom>
            <a:noFill/>
          </p:spPr>
          <p:txBody>
            <a:bodyPr wrap="square">
              <a:spAutoFit/>
            </a:bodyPr>
            <a:lstStyle/>
            <a:p>
              <a:pPr algn="ctr"/>
              <a:r>
                <a:rPr lang="en-US" sz="2400"/>
                <a:t>87%  </a:t>
              </a:r>
            </a:p>
          </p:txBody>
        </p:sp>
      </p:grpSp>
      <p:sp>
        <p:nvSpPr>
          <p:cNvPr id="16" name="Rectangle 15">
            <a:extLst>
              <a:ext uri="{FF2B5EF4-FFF2-40B4-BE49-F238E27FC236}">
                <a16:creationId xmlns:a16="http://schemas.microsoft.com/office/drawing/2014/main" id="{1B060566-04C8-3199-DD84-7FEE858012CD}"/>
              </a:ext>
            </a:extLst>
          </p:cNvPr>
          <p:cNvSpPr/>
          <p:nvPr/>
        </p:nvSpPr>
        <p:spPr>
          <a:xfrm>
            <a:off x="457200" y="6169310"/>
            <a:ext cx="6858000" cy="3202135"/>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a:p>
        </p:txBody>
      </p:sp>
      <p:sp>
        <p:nvSpPr>
          <p:cNvPr id="17" name="Rectangle 16">
            <a:extLst>
              <a:ext uri="{FF2B5EF4-FFF2-40B4-BE49-F238E27FC236}">
                <a16:creationId xmlns:a16="http://schemas.microsoft.com/office/drawing/2014/main" id="{B0820C6F-8E25-6A5D-8554-E5F4DD710456}"/>
              </a:ext>
            </a:extLst>
          </p:cNvPr>
          <p:cNvSpPr/>
          <p:nvPr/>
        </p:nvSpPr>
        <p:spPr>
          <a:xfrm>
            <a:off x="0" y="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a:solidFill>
                  <a:srgbClr val="FFFFFF"/>
                </a:solidFill>
              </a:rPr>
              <a:t>The Top 5 Reasons You Need</a:t>
            </a:r>
            <a:br>
              <a:rPr lang="en-US" sz="3200">
                <a:solidFill>
                  <a:srgbClr val="FFFFFF"/>
                </a:solidFill>
              </a:rPr>
            </a:br>
            <a:r>
              <a:rPr lang="en-US" sz="3200">
                <a:solidFill>
                  <a:srgbClr val="FFFFFF"/>
                </a:solidFill>
              </a:rPr>
              <a:t>an Agent When Buying a Home</a:t>
            </a:r>
          </a:p>
        </p:txBody>
      </p:sp>
    </p:spTree>
    <p:extLst>
      <p:ext uri="{BB962C8B-B14F-4D97-AF65-F5344CB8AC3E}">
        <p14:creationId xmlns:p14="http://schemas.microsoft.com/office/powerpoint/2010/main" val="3172431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18</a:t>
            </a:fld>
            <a:endParaRPr lang="en-US"/>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434591693"/>
              </p:ext>
            </p:extLst>
          </p:nvPr>
        </p:nvGraphicFramePr>
        <p:xfrm>
          <a:off x="470646" y="8129749"/>
          <a:ext cx="6858002" cy="1266825"/>
        </p:xfrm>
        <a:graphic>
          <a:graphicData uri="http://schemas.openxmlformats.org/drawingml/2006/table">
            <a:tbl>
              <a:tblPr firstRow="1" bandRow="1">
                <a:tableStyleId>{5C22544A-7EE6-4342-B048-85BDC9FD1C3A}</a:tableStyleId>
              </a:tblPr>
              <a:tblGrid>
                <a:gridCol w="6858002">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tx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Real estate agents are specialists, educators, and negotiators. They adjust to market changes and keep you informed. And keep in mind, every time you make a big decision in your life, especially a financial one, you need an expert on your side.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Expert advice from a trusted professional is priceless.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457199" y="346892"/>
            <a:ext cx="6858002" cy="7207842"/>
          </a:xfrm>
          <a:prstGeom prst="rect">
            <a:avLst/>
          </a:prstGeom>
          <a:noFill/>
        </p:spPr>
        <p:txBody>
          <a:bodyPr wrap="square" lIns="0" tIns="320040" rIns="0" bIns="0" rtlCol="0" anchor="t">
            <a:noAutofit/>
          </a:bodyPr>
          <a:lstStyle/>
          <a:p>
            <a:pPr algn="l" fontAlgn="base"/>
            <a:r>
              <a:rPr lang="en-US" sz="1250" b="0" i="0" dirty="0">
                <a:effectLst/>
              </a:rPr>
              <a:t>To give you a better idea of just a few of the top ways agents add value, check out this list.</a:t>
            </a:r>
          </a:p>
          <a:p>
            <a:pPr algn="l" fontAlgn="base"/>
            <a:endParaRPr lang="en-US" sz="1250" i="0" dirty="0">
              <a:effectLst/>
            </a:endParaRPr>
          </a:p>
          <a:p>
            <a:pPr marL="685800" indent="-360363" fontAlgn="base">
              <a:buFont typeface="+mj-lt"/>
              <a:buAutoNum type="arabicPeriod"/>
            </a:pPr>
            <a:r>
              <a:rPr lang="en-US" sz="1250" b="1" i="0" dirty="0">
                <a:solidFill>
                  <a:schemeClr val="tx2"/>
                </a:solidFill>
                <a:effectLst/>
              </a:rPr>
              <a:t>Deliver Industry Expertise: </a:t>
            </a:r>
            <a:r>
              <a:rPr lang="en-US" sz="1250" i="0" dirty="0">
                <a:effectLst/>
              </a:rPr>
              <a:t>The right agent – the professional – will coach you through everything from start to finish. With professional training and expertise, agents know the ins and outs of the buying process. And in today’s complex market, the way real estate transactions are executed is constantly changing, so having expert advice on your side is essential.</a:t>
            </a:r>
          </a:p>
          <a:p>
            <a:pPr marL="685800" indent="-360363" fontAlgn="base">
              <a:buFont typeface="+mj-lt"/>
              <a:buAutoNum type="arabicPeriod"/>
            </a:pPr>
            <a:endParaRPr lang="en-US" sz="1250" i="0" dirty="0">
              <a:effectLst/>
            </a:endParaRPr>
          </a:p>
          <a:p>
            <a:pPr marL="685800" indent="-360363" fontAlgn="base">
              <a:buFont typeface="+mj-lt"/>
              <a:buAutoNum type="arabicPeriod"/>
            </a:pPr>
            <a:r>
              <a:rPr lang="en-US" sz="1250" b="1" i="0" dirty="0">
                <a:solidFill>
                  <a:schemeClr val="tx2"/>
                </a:solidFill>
                <a:effectLst/>
              </a:rPr>
              <a:t>Provide Expert Local Knowledge: </a:t>
            </a:r>
            <a:r>
              <a:rPr lang="en-US" sz="1250" i="0" dirty="0">
                <a:effectLst/>
              </a:rPr>
              <a:t>In a world that’s powered by data, a great agent can clarify what it all means, separate fact from fiction, and help you understand how current market trends apply to your unique search. From how quickly homes are selling to the latest listings you don’t want to miss, they can explain what’s happening in your specific local market so you can make a confident decision.</a:t>
            </a:r>
            <a:br>
              <a:rPr lang="en-US" sz="1250" i="0" dirty="0">
                <a:effectLst/>
              </a:rPr>
            </a:br>
            <a:endParaRPr lang="en-US" sz="1250" i="0" dirty="0">
              <a:effectLst/>
            </a:endParaRPr>
          </a:p>
          <a:p>
            <a:pPr marL="685800" indent="-360363" fontAlgn="base">
              <a:buFont typeface="+mj-lt"/>
              <a:buAutoNum type="arabicPeriod"/>
            </a:pPr>
            <a:r>
              <a:rPr lang="en-US" sz="1250" b="1" i="0" dirty="0">
                <a:solidFill>
                  <a:schemeClr val="tx2"/>
                </a:solidFill>
                <a:effectLst/>
              </a:rPr>
              <a:t>Explain Pricing and Market Value: </a:t>
            </a:r>
            <a:r>
              <a:rPr lang="en-US" sz="1250" i="0" dirty="0">
                <a:effectLst/>
              </a:rPr>
              <a:t>Agents help you understand the latest pricing trends in your area. What’s a home valued at in your market? What should you think about when you’re making an offer? Is this a house that might have issues you can’t see on the surface? No one wants to overpay, so having an expert who really gets true market value for individual neighborhoods is priceless. An offer that’s both fair and competitive in today’s housing market is essential, and a local expert knows how to help you hit the mark.</a:t>
            </a:r>
            <a:br>
              <a:rPr lang="en-US" sz="1250" i="0" dirty="0">
                <a:effectLst/>
              </a:rPr>
            </a:br>
            <a:endParaRPr lang="en-US" sz="1250" i="0" dirty="0">
              <a:effectLst/>
            </a:endParaRPr>
          </a:p>
          <a:p>
            <a:pPr marL="685800" indent="-360363" algn="l" fontAlgn="base">
              <a:buFont typeface="+mj-lt"/>
              <a:buAutoNum type="arabicPeriod"/>
            </a:pPr>
            <a:r>
              <a:rPr lang="en-US" sz="1250" b="1" i="0" dirty="0">
                <a:solidFill>
                  <a:schemeClr val="tx2"/>
                </a:solidFill>
                <a:effectLst/>
              </a:rPr>
              <a:t>Review Contracts and Fine Print: </a:t>
            </a:r>
            <a:r>
              <a:rPr lang="en-US" sz="1250" i="0" dirty="0">
                <a:effectLst/>
              </a:rPr>
              <a:t>In a fast-moving and heavily regulated process, agents help you make sense of the necessary disclosures and documents, so you know what you’re signing. Having a professional that’s trained to explain the details could make or break your transaction and is certainly something you don’t want to try to figure out on your own.</a:t>
            </a:r>
          </a:p>
          <a:p>
            <a:pPr marL="685800" indent="-360363" algn="l" fontAlgn="base">
              <a:buFont typeface="+mj-lt"/>
              <a:buAutoNum type="arabicPeriod"/>
            </a:pPr>
            <a:endParaRPr lang="en-US" sz="1250" i="0" dirty="0">
              <a:effectLst/>
            </a:endParaRPr>
          </a:p>
          <a:p>
            <a:pPr marL="685800" indent="-360363" fontAlgn="base">
              <a:buFont typeface="+mj-lt"/>
              <a:buAutoNum type="arabicPeriod"/>
            </a:pPr>
            <a:r>
              <a:rPr lang="en-US" sz="1250" b="1" i="0" dirty="0">
                <a:solidFill>
                  <a:schemeClr val="tx2"/>
                </a:solidFill>
                <a:effectLst/>
              </a:rPr>
              <a:t>Bring Negotiation Expertise: </a:t>
            </a:r>
            <a:r>
              <a:rPr lang="en-US" sz="1250" dirty="0"/>
              <a:t>From offer to counteroffer and inspection to closing, there are a lot of stakeholders involved in a real estate transaction. Having someone on your side who knows you and the process makes a world of difference. An agent will advocate for you as they work with each party. It’s a big deal, and you need a partner at every turn to land the best possible outcome.</a:t>
            </a:r>
            <a:br>
              <a:rPr lang="en-US" sz="1250" dirty="0"/>
            </a:br>
            <a:endParaRPr lang="en-US" sz="1250" i="0" dirty="0">
              <a:effectLst/>
            </a:endParaRPr>
          </a:p>
        </p:txBody>
      </p:sp>
    </p:spTree>
    <p:extLst>
      <p:ext uri="{BB962C8B-B14F-4D97-AF65-F5344CB8AC3E}">
        <p14:creationId xmlns:p14="http://schemas.microsoft.com/office/powerpoint/2010/main" val="3040424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two people standing in a kitchen&#10;&#10;Description automatically generated">
            <a:extLst>
              <a:ext uri="{FF2B5EF4-FFF2-40B4-BE49-F238E27FC236}">
                <a16:creationId xmlns:a16="http://schemas.microsoft.com/office/drawing/2014/main" id="{A229433C-782A-B479-9BB6-22CDE077D7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400" cy="10058400"/>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rot="10800000">
            <a:off x="-1" y="4362138"/>
            <a:ext cx="7772400" cy="5696262"/>
          </a:xfrm>
          <a:prstGeom prst="rect">
            <a:avLst/>
          </a:prstGeom>
          <a:gradFill flip="none" rotWithShape="1">
            <a:gsLst>
              <a:gs pos="60000">
                <a:srgbClr val="FFFFFF">
                  <a:alpha val="84216"/>
                </a:srgbClr>
              </a:gs>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6767667"/>
            <a:ext cx="6858000" cy="2833533"/>
          </a:xfrm>
          <a:prstGeom prst="rect">
            <a:avLst/>
          </a:prstGeom>
          <a:noFill/>
        </p:spPr>
        <p:txBody>
          <a:bodyPr wrap="square" lIns="0" tIns="0" rIns="0" bIns="0" rtlCol="0" anchor="t">
            <a:spAutoFit/>
          </a:bodyPr>
          <a:lstStyle/>
          <a:p>
            <a:pPr fontAlgn="base">
              <a:lnSpc>
                <a:spcPct val="112000"/>
              </a:lnSpc>
              <a:spcAft>
                <a:spcPts val="1000"/>
              </a:spcAft>
            </a:pPr>
            <a:r>
              <a:rPr lang="en-US" sz="2400" i="1" dirty="0">
                <a:latin typeface="Georgia" panose="02040502050405020303" pitchFamily="18" charset="0"/>
              </a:rPr>
              <a:t>“A real estate agent can give you professional legal guidance, market expertise and support, which will save you time, money and stress. </a:t>
            </a:r>
            <a:br>
              <a:rPr lang="en-US" sz="2400" i="1" dirty="0">
                <a:latin typeface="Georgia" panose="02040502050405020303" pitchFamily="18" charset="0"/>
              </a:rPr>
            </a:br>
            <a:r>
              <a:rPr lang="en-US" sz="2400" i="1" dirty="0">
                <a:latin typeface="Georgia" panose="02040502050405020303" pitchFamily="18" charset="0"/>
              </a:rPr>
              <a:t>They can also increase your chances of finding </a:t>
            </a:r>
            <a:br>
              <a:rPr lang="en-US" sz="2400" i="1" dirty="0">
                <a:latin typeface="Georgia" panose="02040502050405020303" pitchFamily="18" charset="0"/>
              </a:rPr>
            </a:br>
            <a:r>
              <a:rPr lang="en-US" sz="2400" i="1" dirty="0">
                <a:latin typeface="Georgia" panose="02040502050405020303" pitchFamily="18" charset="0"/>
              </a:rPr>
              <a:t>the right home so you don’t have to spend hours scouring the internet for listings.” </a:t>
            </a:r>
            <a:r>
              <a:rPr lang="en-US" sz="2400" dirty="0">
                <a:latin typeface="Georgia" panose="02040502050405020303" pitchFamily="18" charset="0"/>
              </a:rPr>
              <a:t> </a:t>
            </a:r>
          </a:p>
          <a:p>
            <a:pPr>
              <a:lnSpc>
                <a:spcPct val="113000"/>
              </a:lnSpc>
              <a:spcAft>
                <a:spcPts val="2000"/>
              </a:spcAft>
            </a:pPr>
            <a:r>
              <a:rPr lang="en-US" sz="1400" dirty="0">
                <a:latin typeface="Arial"/>
                <a:ea typeface="Open Sans"/>
                <a:cs typeface="Arial"/>
              </a:rPr>
              <a:t>- </a:t>
            </a:r>
            <a:r>
              <a:rPr lang="en-US" sz="1400" i="1" dirty="0">
                <a:latin typeface="Arial"/>
                <a:ea typeface="Open Sans"/>
                <a:cs typeface="Arial"/>
              </a:rPr>
              <a:t>CNET</a:t>
            </a: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19</a:t>
            </a:fld>
            <a:endParaRPr lang="en-US"/>
          </a:p>
        </p:txBody>
      </p:sp>
    </p:spTree>
    <p:extLst>
      <p:ext uri="{BB962C8B-B14F-4D97-AF65-F5344CB8AC3E}">
        <p14:creationId xmlns:p14="http://schemas.microsoft.com/office/powerpoint/2010/main" val="2477650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114501" y="0"/>
            <a:ext cx="3514899"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latin typeface="Monotype Corsiva" panose="03010101010201010101" pitchFamily="66" charset="0"/>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b="1" dirty="0">
                <a:solidFill>
                  <a:prstClr val="black"/>
                </a:solidFill>
                <a:ea typeface="Helvetica Neue" panose="02000503000000020004" pitchFamily="2" charset="0"/>
              </a:rPr>
              <a:t>	</a:t>
            </a:r>
            <a:r>
              <a:rPr lang="en-US" sz="1600" dirty="0">
                <a:ea typeface="Helvetica Neue" panose="02000503000000020004" pitchFamily="2" charset="0"/>
              </a:rPr>
              <a:t>Top Reasons To Own Your Home</a:t>
            </a:r>
            <a:endParaRPr lang="en-US" sz="1600" dirty="0">
              <a:solidFill>
                <a:prstClr val="black"/>
              </a:solidFill>
              <a:ea typeface="Helvetica Neue" panose="02000503000000020004" pitchFamily="2" charset="0"/>
            </a:endParaRPr>
          </a:p>
          <a:p>
            <a:pPr marL="411480" indent="-411480" defTabSz="909619">
              <a:lnSpc>
                <a:spcPct val="113999"/>
              </a:lnSpc>
              <a:spcBef>
                <a:spcPts val="1500"/>
              </a:spcBef>
              <a:buNone/>
              <a:defRPr/>
            </a:pPr>
            <a:r>
              <a:rPr lang="en-US" sz="1600" b="1" dirty="0">
                <a:solidFill>
                  <a:schemeClr val="tx2"/>
                </a:solidFill>
                <a:ea typeface="+mn-lt"/>
                <a:cs typeface="+mn-lt"/>
              </a:rPr>
              <a:t>4	</a:t>
            </a:r>
            <a:r>
              <a:rPr lang="en-US" sz="1600" dirty="0">
                <a:ea typeface="Helvetica Neue" panose="02000503000000020004" pitchFamily="2" charset="0"/>
              </a:rPr>
              <a:t>Homebuyer Opportunities Today</a:t>
            </a: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7	</a:t>
            </a:r>
            <a:r>
              <a:rPr lang="en-US" sz="1600" dirty="0">
                <a:ea typeface="Helvetica Neue" panose="02000503000000020004" pitchFamily="2" charset="0"/>
              </a:rPr>
              <a:t>Housing Market </a:t>
            </a:r>
            <a:r>
              <a:rPr lang="en-US" sz="1600" dirty="0">
                <a:solidFill>
                  <a:prstClr val="black"/>
                </a:solidFill>
                <a:ea typeface="Helvetica Neue" panose="02000503000000020004" pitchFamily="2" charset="0"/>
              </a:rPr>
              <a:t>Forecasts for the Rest of the Year</a:t>
            </a:r>
            <a:endParaRPr lang="en-US" sz="1600" dirty="0">
              <a:solidFill>
                <a:prstClr val="black"/>
              </a:solidFill>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8	</a:t>
            </a:r>
            <a:r>
              <a:rPr lang="en-US" sz="1600" dirty="0">
                <a:ea typeface="Helvetica Neue" panose="02000503000000020004" pitchFamily="2" charset="0"/>
              </a:rPr>
              <a:t>Focus on Time in the Market, </a:t>
            </a:r>
            <a:br>
              <a:rPr lang="en-US" sz="1600" dirty="0">
                <a:ea typeface="Helvetica Neue" panose="02000503000000020004" pitchFamily="2" charset="0"/>
              </a:rPr>
            </a:br>
            <a:r>
              <a:rPr lang="en-US" sz="1600" dirty="0">
                <a:ea typeface="Helvetica Neue" panose="02000503000000020004" pitchFamily="2" charset="0"/>
              </a:rPr>
              <a:t>Not Timing the Market</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11	</a:t>
            </a:r>
            <a:r>
              <a:rPr lang="en-US" sz="1600" dirty="0">
                <a:ea typeface="Helvetica Neue" panose="02000503000000020004" pitchFamily="2" charset="0"/>
              </a:rPr>
              <a:t>The Perks of Buying over Renting</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13	</a:t>
            </a:r>
            <a:r>
              <a:rPr lang="en-US" sz="1600" dirty="0">
                <a:ea typeface="Helvetica Neue" panose="02000503000000020004" pitchFamily="2" charset="0"/>
              </a:rPr>
              <a:t>How Homeowner Net Worth Grows with Time</a:t>
            </a:r>
            <a:endParaRPr lang="en-US" sz="1600" dirty="0">
              <a:ea typeface="Helvetica Neue" panose="02000503000000020004" pitchFamily="2" charset="0"/>
              <a:cs typeface="Arial"/>
            </a:endParaRPr>
          </a:p>
          <a:p>
            <a:pPr marL="400050" indent="-393700" defTabSz="909619">
              <a:lnSpc>
                <a:spcPct val="114000"/>
              </a:lnSpc>
              <a:spcBef>
                <a:spcPts val="1500"/>
              </a:spcBef>
              <a:buNone/>
              <a:defRPr/>
            </a:pPr>
            <a:r>
              <a:rPr lang="en-US" sz="1600" b="1" dirty="0">
                <a:solidFill>
                  <a:schemeClr val="tx2"/>
                </a:solidFill>
                <a:ea typeface="Helvetica Neue" panose="02000503000000020004" pitchFamily="2" charset="0"/>
              </a:rPr>
              <a:t>14	</a:t>
            </a:r>
            <a:r>
              <a:rPr lang="en-US" sz="1600" dirty="0">
                <a:ea typeface="Helvetica Neue" panose="02000503000000020004" pitchFamily="2" charset="0"/>
              </a:rPr>
              <a:t>The Biggest Mistakes Buyers Are Making Today</a:t>
            </a:r>
            <a:endParaRPr lang="en-US" sz="1600" dirty="0">
              <a:ea typeface="Helvetica Neue" panose="02000503000000020004" pitchFamily="2" charset="0"/>
              <a:cs typeface="Arial"/>
            </a:endParaRPr>
          </a:p>
          <a:p>
            <a:pPr marL="400050" indent="-393700" defTabSz="909619">
              <a:lnSpc>
                <a:spcPct val="114000"/>
              </a:lnSpc>
              <a:spcBef>
                <a:spcPts val="1500"/>
              </a:spcBef>
              <a:buNone/>
              <a:defRPr/>
            </a:pPr>
            <a:r>
              <a:rPr lang="en-US" sz="1600" b="1" dirty="0">
                <a:solidFill>
                  <a:schemeClr val="tx2"/>
                </a:solidFill>
                <a:ea typeface="Helvetica Neue" panose="02000503000000020004" pitchFamily="2" charset="0"/>
              </a:rPr>
              <a:t>16	</a:t>
            </a:r>
            <a:r>
              <a:rPr lang="en-US" sz="1600" dirty="0">
                <a:ea typeface="Helvetica Neue" panose="02000503000000020004" pitchFamily="2" charset="0"/>
              </a:rPr>
              <a:t>Things To Avoid After Applying </a:t>
            </a:r>
            <a:br>
              <a:rPr lang="en-US" sz="1600" dirty="0">
                <a:ea typeface="Helvetica Neue" panose="02000503000000020004" pitchFamily="2" charset="0"/>
              </a:rPr>
            </a:br>
            <a:r>
              <a:rPr lang="en-US" sz="1600" dirty="0">
                <a:ea typeface="Helvetica Neue" panose="02000503000000020004" pitchFamily="2" charset="0"/>
              </a:rPr>
              <a:t>for a Mortgage</a:t>
            </a:r>
            <a:endParaRPr lang="en-US" sz="1600" dirty="0">
              <a:ea typeface="Helvetica Neue" panose="02000503000000020004" pitchFamily="2" charset="0"/>
              <a:cs typeface="Arial"/>
            </a:endParaRPr>
          </a:p>
          <a:p>
            <a:pPr marL="400050" indent="-393700" defTabSz="909619">
              <a:lnSpc>
                <a:spcPct val="114000"/>
              </a:lnSpc>
              <a:spcBef>
                <a:spcPts val="1500"/>
              </a:spcBef>
              <a:buNone/>
              <a:tabLst>
                <a:tab pos="284163" algn="l"/>
              </a:tabLst>
              <a:defRPr/>
            </a:pPr>
            <a:r>
              <a:rPr lang="en-US" sz="1600" b="1" dirty="0">
                <a:solidFill>
                  <a:schemeClr val="tx2"/>
                </a:solidFill>
                <a:ea typeface="Helvetica Neue" panose="02000503000000020004" pitchFamily="2" charset="0"/>
              </a:rPr>
              <a:t>17		</a:t>
            </a:r>
            <a:r>
              <a:rPr lang="en-US" sz="1600" dirty="0">
                <a:ea typeface="Helvetica Neue" panose="02000503000000020004" pitchFamily="2" charset="0"/>
              </a:rPr>
              <a:t>The Top 5 Reasons You Need an Agent When Buying a Home</a:t>
            </a:r>
          </a:p>
        </p:txBody>
      </p:sp>
      <p:pic>
        <p:nvPicPr>
          <p:cNvPr id="3" name="Picture 2" descr="A wooden dock with a chair on it&#10;&#10;Description automatically generated">
            <a:extLst>
              <a:ext uri="{FF2B5EF4-FFF2-40B4-BE49-F238E27FC236}">
                <a16:creationId xmlns:a16="http://schemas.microsoft.com/office/drawing/2014/main" id="{C8C294C5-94B0-84B2-5D37-FDE777BA5A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41815" cy="10058400"/>
          </a:xfrm>
          <a:prstGeom prst="rect">
            <a:avLst/>
          </a:prstGeom>
        </p:spPr>
      </p:pic>
    </p:spTree>
    <p:extLst>
      <p:ext uri="{BB962C8B-B14F-4D97-AF65-F5344CB8AC3E}">
        <p14:creationId xmlns:p14="http://schemas.microsoft.com/office/powerpoint/2010/main" val="2332488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3813"/>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24555"/>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Monotype Corsiva" panose="03010101010201010101" pitchFamily="66"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065">
              <a:lnSpc>
                <a:spcPts val="3200"/>
              </a:lnSpc>
              <a:spcBef>
                <a:spcPts val="99"/>
              </a:spcBef>
            </a:pPr>
            <a:r>
              <a:rPr lang="en-US" sz="1600" b="1" spc="100">
                <a:solidFill>
                  <a:schemeClr val="bg1"/>
                </a:solidFill>
                <a:latin typeface="Arial"/>
                <a:ea typeface="Helvetica Neue Light" panose="02000403000000020004" pitchFamily="2" charset="0"/>
                <a:cs typeface="Arial"/>
              </a:rPr>
              <a:t>FALL</a:t>
            </a:r>
            <a:r>
              <a:rPr lang="en-US" sz="1600" b="1" spc="100">
                <a:solidFill>
                  <a:srgbClr val="FF0000"/>
                </a:solidFill>
                <a:latin typeface="Arial"/>
                <a:ea typeface="Helvetica Neue Light" panose="02000403000000020004" pitchFamily="2" charset="0"/>
                <a:cs typeface="Arial"/>
              </a:rPr>
              <a:t> </a:t>
            </a:r>
            <a:r>
              <a:rPr lang="en-US" sz="1600" b="1" spc="100">
                <a:solidFill>
                  <a:schemeClr val="bg1"/>
                </a:solidFill>
                <a:latin typeface="Arial"/>
                <a:ea typeface="Helvetica Neue Light" panose="02000403000000020004" pitchFamily="2" charset="0"/>
                <a:cs typeface="Arial"/>
              </a:rPr>
              <a:t>2024</a:t>
            </a:r>
            <a:r>
              <a:rPr lang="en-US" sz="1600" b="1" spc="100">
                <a:solidFill>
                  <a:srgbClr val="FF0000"/>
                </a:solidFill>
                <a:latin typeface="Arial"/>
                <a:ea typeface="Helvetica Neue Light" panose="02000403000000020004" pitchFamily="2" charset="0"/>
                <a:cs typeface="Arial"/>
              </a:rPr>
              <a:t> </a:t>
            </a:r>
            <a:r>
              <a:rPr lang="en-US" sz="1600" b="1" spc="100">
                <a:solidFill>
                  <a:schemeClr val="bg1"/>
                </a:solidFill>
                <a:latin typeface="Arial"/>
                <a:ea typeface="Helvetica Neue Light" panose="02000403000000020004" pitchFamily="2" charset="0"/>
                <a:cs typeface="Arial"/>
              </a:rPr>
              <a:t>EDITION</a:t>
            </a:r>
            <a:endParaRPr lang="en-US">
              <a:solidFill>
                <a:schemeClr val="bg1"/>
              </a:solidFill>
              <a:latin typeface="Arial"/>
              <a:cs typeface="Arial"/>
            </a:endParaRPr>
          </a:p>
        </p:txBody>
      </p:sp>
      <p:sp>
        <p:nvSpPr>
          <p:cNvPr id="10" name="object 5">
            <a:extLst>
              <a:ext uri="{FF2B5EF4-FFF2-40B4-BE49-F238E27FC236}">
                <a16:creationId xmlns:a16="http://schemas.microsoft.com/office/drawing/2014/main" id="{3ACC0622-812F-6F4A-A653-9DFE221ABFF2}"/>
              </a:ext>
            </a:extLst>
          </p:cNvPr>
          <p:cNvSpPr txBox="1"/>
          <p:nvPr/>
        </p:nvSpPr>
        <p:spPr>
          <a:xfrm>
            <a:off x="2518202" y="6959830"/>
            <a:ext cx="4359674" cy="925894"/>
          </a:xfrm>
          <a:prstGeom prst="rect">
            <a:avLst/>
          </a:prstGeom>
        </p:spPr>
        <p:txBody>
          <a:bodyPr vert="horz" wrap="square" lIns="0" tIns="0" rIns="0" bIns="0" rtlCol="0">
            <a:spAutoFit/>
          </a:bodyPr>
          <a:lstStyle/>
          <a:p>
            <a:pPr>
              <a:spcBef>
                <a:spcPct val="0"/>
              </a:spcBef>
              <a:spcAft>
                <a:spcPts val="500"/>
              </a:spcAft>
            </a:pPr>
            <a:r>
              <a:rPr lang="en-US" altLang="en-US" sz="2000" b="1" i="1" dirty="0">
                <a:solidFill>
                  <a:srgbClr val="00B0F0"/>
                </a:solidFill>
                <a:latin typeface="Arial" panose="020B0604020202020204" pitchFamily="34" charset="0"/>
                <a:ea typeface="Helvetica Neue" panose="02000503000000020004" pitchFamily="2" charset="0"/>
                <a:cs typeface="Arial" panose="020B0604020202020204" pitchFamily="34" charset="0"/>
              </a:rPr>
              <a:t>Kim Pelham</a:t>
            </a:r>
            <a:endParaRPr lang="en-US" altLang="en-US" sz="2000" i="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endParaRPr>
          </a:p>
          <a:p>
            <a:pPr>
              <a:spcBef>
                <a:spcPct val="0"/>
              </a:spcBef>
            </a:pPr>
            <a:r>
              <a:rPr lang="en-US" altLang="en-US" sz="1200" i="1" dirty="0">
                <a:latin typeface="Arial" panose="020B0604020202020204" pitchFamily="34" charset="0"/>
                <a:ea typeface="Helvetica Neue" panose="02000503000000020004" pitchFamily="2" charset="0"/>
                <a:cs typeface="Arial" panose="020B0604020202020204" pitchFamily="34" charset="0"/>
              </a:rPr>
              <a:t>Founder of the Pelham Group | Broker | Stager</a:t>
            </a:r>
          </a:p>
          <a:p>
            <a:pPr>
              <a:spcBef>
                <a:spcPct val="0"/>
              </a:spcBef>
            </a:pPr>
            <a:r>
              <a:rPr lang="en-US" altLang="en-US" sz="1200" i="1" dirty="0">
                <a:latin typeface="Arial" panose="020B0604020202020204" pitchFamily="34" charset="0"/>
                <a:ea typeface="Helvetica Neue" panose="02000503000000020004" pitchFamily="2" charset="0"/>
                <a:cs typeface="Arial" panose="020B0604020202020204" pitchFamily="34" charset="0"/>
              </a:rPr>
              <a:t>425-213-8761</a:t>
            </a:r>
          </a:p>
          <a:p>
            <a:pPr>
              <a:spcBef>
                <a:spcPct val="0"/>
              </a:spcBef>
            </a:pPr>
            <a:r>
              <a:rPr lang="en-US" altLang="en-US" sz="1200" i="1" dirty="0">
                <a:latin typeface="Arial" panose="020B0604020202020204" pitchFamily="34" charset="0"/>
                <a:ea typeface="Helvetica Neue" panose="02000503000000020004" pitchFamily="2" charset="0"/>
                <a:cs typeface="Arial" panose="020B0604020202020204" pitchFamily="34" charset="0"/>
              </a:rPr>
              <a:t>Kim@ThePelhamGroupNW.com</a:t>
            </a:r>
          </a:p>
        </p:txBody>
      </p:sp>
      <p:sp>
        <p:nvSpPr>
          <p:cNvPr id="11" name="Rectangle 10">
            <a:extLst>
              <a:ext uri="{FF2B5EF4-FFF2-40B4-BE49-F238E27FC236}">
                <a16:creationId xmlns:a16="http://schemas.microsoft.com/office/drawing/2014/main" id="{4DB66C74-A28C-4C4B-BE36-C331A53B4A83}"/>
              </a:ext>
            </a:extLst>
          </p:cNvPr>
          <p:cNvSpPr/>
          <p:nvPr/>
        </p:nvSpPr>
        <p:spPr>
          <a:xfrm>
            <a:off x="7319970"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a:latin typeface="Arial" panose="020B0604020202020204" pitchFamily="34" charset="0"/>
                <a:ea typeface="Helvetica Neue" panose="02000503000000020004" pitchFamily="2" charset="0"/>
                <a:cs typeface="Arial" panose="020B0604020202020204" pitchFamily="34" charset="0"/>
              </a:rPr>
              <a:t>I’</a:t>
            </a:r>
            <a:r>
              <a:rPr lang="en-US" altLang="ja-JP" sz="1800" b="1">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a:latin typeface="Arial" panose="020B0604020202020204" pitchFamily="34" charset="0"/>
                <a:ea typeface="Helvetica Neue" panose="02000503000000020004" pitchFamily="2" charset="0"/>
                <a:cs typeface="Arial" panose="020B0604020202020204" pitchFamily="34" charset="0"/>
              </a:rPr>
            </a:br>
            <a:r>
              <a:rPr lang="en-US" altLang="ja-JP" sz="1800" b="1">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new home. My contact information is below, and I look forward to working with you</a:t>
            </a:r>
            <a:r>
              <a:rPr lang="is-IS" altLang="ja-JP" sz="1800">
                <a:latin typeface="Arial" panose="020B0604020202020204" pitchFamily="34" charset="0"/>
                <a:ea typeface="Helvetica Neue Light" panose="02000403000000020004" pitchFamily="2" charset="0"/>
                <a:cs typeface="Arial" panose="020B0604020202020204" pitchFamily="34" charset="0"/>
              </a:rPr>
              <a:t>.</a:t>
            </a:r>
            <a:endParaRPr lang="en-US" altLang="en-US" sz="180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404916" y="6880909"/>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56625C2-7B42-B461-4DDB-CA384E588E5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43292" y="9530247"/>
            <a:ext cx="335290" cy="367278"/>
          </a:xfrm>
          <a:prstGeom prst="rect">
            <a:avLst/>
          </a:prstGeom>
        </p:spPr>
      </p:pic>
      <p:pic>
        <p:nvPicPr>
          <p:cNvPr id="3" name="Picture 2" descr="A logo with trees and a house&#10;&#10;Description automatically generated">
            <a:extLst>
              <a:ext uri="{FF2B5EF4-FFF2-40B4-BE49-F238E27FC236}">
                <a16:creationId xmlns:a16="http://schemas.microsoft.com/office/drawing/2014/main" id="{57C212D3-D82C-E49E-1C77-AF587A37F34B}"/>
              </a:ext>
            </a:extLst>
          </p:cNvPr>
          <p:cNvPicPr>
            <a:picLocks noChangeAspect="1"/>
          </p:cNvPicPr>
          <p:nvPr/>
        </p:nvPicPr>
        <p:blipFill>
          <a:blip r:embed="rId6"/>
          <a:stretch>
            <a:fillRect/>
          </a:stretch>
        </p:blipFill>
        <p:spPr>
          <a:xfrm>
            <a:off x="483049" y="6756611"/>
            <a:ext cx="1651748" cy="936623"/>
          </a:xfrm>
          <a:prstGeom prst="rect">
            <a:avLst/>
          </a:prstGeom>
        </p:spPr>
      </p:pic>
      <p:pic>
        <p:nvPicPr>
          <p:cNvPr id="4" name="Picture 3" descr="A black background with a black rectangle&#10;&#10;Description automatically generated">
            <a:extLst>
              <a:ext uri="{FF2B5EF4-FFF2-40B4-BE49-F238E27FC236}">
                <a16:creationId xmlns:a16="http://schemas.microsoft.com/office/drawing/2014/main" id="{B7B8D09A-2903-E6DD-C543-7CCEEDE72906}"/>
              </a:ext>
            </a:extLst>
          </p:cNvPr>
          <p:cNvPicPr>
            <a:picLocks noChangeAspect="1"/>
          </p:cNvPicPr>
          <p:nvPr/>
        </p:nvPicPr>
        <p:blipFill>
          <a:blip r:embed="rId7"/>
          <a:stretch>
            <a:fillRect/>
          </a:stretch>
        </p:blipFill>
        <p:spPr>
          <a:xfrm>
            <a:off x="299168" y="7744730"/>
            <a:ext cx="1992463" cy="863031"/>
          </a:xfrm>
          <a:prstGeom prst="rect">
            <a:avLst/>
          </a:prstGeom>
        </p:spPr>
      </p:pic>
      <p:pic>
        <p:nvPicPr>
          <p:cNvPr id="5" name="Picture 4" descr="A person wearing glasses and a scarf&#10;&#10;Description automatically generated">
            <a:extLst>
              <a:ext uri="{FF2B5EF4-FFF2-40B4-BE49-F238E27FC236}">
                <a16:creationId xmlns:a16="http://schemas.microsoft.com/office/drawing/2014/main" id="{1AB30257-9C36-44D4-4B72-F0A386DB7AC3}"/>
              </a:ext>
            </a:extLst>
          </p:cNvPr>
          <p:cNvPicPr>
            <a:picLocks noChangeAspect="1"/>
          </p:cNvPicPr>
          <p:nvPr/>
        </p:nvPicPr>
        <p:blipFill>
          <a:blip r:embed="rId8"/>
          <a:stretch>
            <a:fillRect/>
          </a:stretch>
        </p:blipFill>
        <p:spPr>
          <a:xfrm>
            <a:off x="5223295" y="6487947"/>
            <a:ext cx="2805969" cy="280596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70CE7-4AC7-79A0-4A2A-A95AB0674E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55C7D1-0D03-A022-74A7-A6AF21723DF5}"/>
              </a:ext>
            </a:extLst>
          </p:cNvPr>
          <p:cNvSpPr/>
          <p:nvPr/>
        </p:nvSpPr>
        <p:spPr>
          <a:xfrm>
            <a:off x="3747596" y="5419299"/>
            <a:ext cx="242374" cy="369332"/>
          </a:xfrm>
          <a:prstGeom prst="rect">
            <a:avLst/>
          </a:prstGeom>
        </p:spPr>
        <p:txBody>
          <a:bodyPr wrap="square">
            <a:spAutoFit/>
          </a:bodyPr>
          <a:lstStyle/>
          <a:p>
            <a:r>
              <a:rPr lang="en-US">
                <a:solidFill>
                  <a:srgbClr val="000000"/>
                </a:solidFill>
                <a:latin typeface="Times" pitchFamily="2" charset="0"/>
              </a:rPr>
              <a:t> </a:t>
            </a:r>
            <a:endParaRPr lang="en-US"/>
          </a:p>
        </p:txBody>
      </p:sp>
      <p:sp>
        <p:nvSpPr>
          <p:cNvPr id="8" name="Rectangle 7">
            <a:extLst>
              <a:ext uri="{FF2B5EF4-FFF2-40B4-BE49-F238E27FC236}">
                <a16:creationId xmlns:a16="http://schemas.microsoft.com/office/drawing/2014/main" id="{3081E35E-D7CA-C08B-53F1-E3C74AE624B4}"/>
              </a:ext>
            </a:extLst>
          </p:cNvPr>
          <p:cNvSpPr/>
          <p:nvPr/>
        </p:nvSpPr>
        <p:spPr>
          <a:xfrm>
            <a:off x="0" y="0"/>
            <a:ext cx="7772400" cy="21844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462818F-F687-34B3-B832-7BDC01C1932B}"/>
              </a:ext>
            </a:extLst>
          </p:cNvPr>
          <p:cNvSpPr txBox="1"/>
          <p:nvPr/>
        </p:nvSpPr>
        <p:spPr>
          <a:xfrm>
            <a:off x="372534" y="591172"/>
            <a:ext cx="3420534" cy="1077218"/>
          </a:xfrm>
          <a:prstGeom prst="rect">
            <a:avLst/>
          </a:prstGeom>
          <a:noFill/>
        </p:spPr>
        <p:txBody>
          <a:bodyPr wrap="square" rtlCol="0">
            <a:spAutoFit/>
          </a:bodyPr>
          <a:lstStyle/>
          <a:p>
            <a:r>
              <a:rPr lang="en-US" sz="3200">
                <a:solidFill>
                  <a:srgbClr val="FFFFFF"/>
                </a:solidFill>
              </a:rPr>
              <a:t>Top Reasons To</a:t>
            </a:r>
          </a:p>
          <a:p>
            <a:r>
              <a:rPr lang="en-US" sz="3200">
                <a:solidFill>
                  <a:srgbClr val="FFFFFF"/>
                </a:solidFill>
              </a:rPr>
              <a:t>Own Your Home</a:t>
            </a:r>
            <a:endParaRPr lang="en-US"/>
          </a:p>
        </p:txBody>
      </p:sp>
      <p:sp>
        <p:nvSpPr>
          <p:cNvPr id="5" name="Rectangle 4">
            <a:extLst>
              <a:ext uri="{FF2B5EF4-FFF2-40B4-BE49-F238E27FC236}">
                <a16:creationId xmlns:a16="http://schemas.microsoft.com/office/drawing/2014/main" id="{3E43EA75-0364-F411-8098-7F7226616027}"/>
              </a:ext>
            </a:extLst>
          </p:cNvPr>
          <p:cNvSpPr/>
          <p:nvPr/>
        </p:nvSpPr>
        <p:spPr>
          <a:xfrm>
            <a:off x="236989" y="2378080"/>
            <a:ext cx="2346960" cy="22910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00C9FBB-2D9F-188D-AA16-948B3A69C6AD}"/>
              </a:ext>
            </a:extLst>
          </p:cNvPr>
          <p:cNvSpPr/>
          <p:nvPr/>
        </p:nvSpPr>
        <p:spPr>
          <a:xfrm>
            <a:off x="2701515" y="2378080"/>
            <a:ext cx="2346960" cy="22910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7B4B066-8370-2117-8036-FECD5DA04E74}"/>
              </a:ext>
            </a:extLst>
          </p:cNvPr>
          <p:cNvSpPr/>
          <p:nvPr/>
        </p:nvSpPr>
        <p:spPr>
          <a:xfrm>
            <a:off x="5166040" y="2378080"/>
            <a:ext cx="2346960" cy="22910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C3E90B-7DF1-7F07-487F-255A716B6F7A}"/>
              </a:ext>
            </a:extLst>
          </p:cNvPr>
          <p:cNvSpPr/>
          <p:nvPr/>
        </p:nvSpPr>
        <p:spPr>
          <a:xfrm>
            <a:off x="236989" y="4816480"/>
            <a:ext cx="2346960" cy="22910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556E27-4AE0-A7F5-07E2-E5E5FD4D1804}"/>
              </a:ext>
            </a:extLst>
          </p:cNvPr>
          <p:cNvSpPr/>
          <p:nvPr/>
        </p:nvSpPr>
        <p:spPr>
          <a:xfrm>
            <a:off x="2701515" y="4816480"/>
            <a:ext cx="2346960" cy="22910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6385A5-A22C-FF60-CECE-515F007700C5}"/>
              </a:ext>
            </a:extLst>
          </p:cNvPr>
          <p:cNvSpPr/>
          <p:nvPr/>
        </p:nvSpPr>
        <p:spPr>
          <a:xfrm>
            <a:off x="5166040" y="4816480"/>
            <a:ext cx="2346960" cy="22910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E4E7BB1-4DD9-7CE0-5720-802BFB3A79FD}"/>
              </a:ext>
            </a:extLst>
          </p:cNvPr>
          <p:cNvSpPr/>
          <p:nvPr/>
        </p:nvSpPr>
        <p:spPr>
          <a:xfrm>
            <a:off x="236989" y="7254879"/>
            <a:ext cx="2346960" cy="22910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F41094E-6FF8-D097-0457-E9DFB9C4EEAF}"/>
              </a:ext>
            </a:extLst>
          </p:cNvPr>
          <p:cNvSpPr/>
          <p:nvPr/>
        </p:nvSpPr>
        <p:spPr>
          <a:xfrm>
            <a:off x="2701515" y="7254879"/>
            <a:ext cx="2346960" cy="22910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1854488-1F02-0FBA-93CC-6530771C011F}"/>
              </a:ext>
            </a:extLst>
          </p:cNvPr>
          <p:cNvSpPr/>
          <p:nvPr/>
        </p:nvSpPr>
        <p:spPr>
          <a:xfrm>
            <a:off x="5166040" y="7254879"/>
            <a:ext cx="2346960" cy="229101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65161D3-F32E-9724-67C4-F00CB61BAAFA}"/>
              </a:ext>
            </a:extLst>
          </p:cNvPr>
          <p:cNvPicPr>
            <a:picLocks noChangeAspect="1"/>
          </p:cNvPicPr>
          <p:nvPr/>
        </p:nvPicPr>
        <p:blipFill>
          <a:blip r:embed="rId3"/>
          <a:stretch>
            <a:fillRect/>
          </a:stretch>
        </p:blipFill>
        <p:spPr>
          <a:xfrm>
            <a:off x="3905250" y="301437"/>
            <a:ext cx="3181350" cy="1568271"/>
          </a:xfrm>
          <a:prstGeom prst="rect">
            <a:avLst/>
          </a:prstGeom>
          <a:noFill/>
        </p:spPr>
      </p:pic>
      <p:sp>
        <p:nvSpPr>
          <p:cNvPr id="29" name="Rectangle 28">
            <a:extLst>
              <a:ext uri="{FF2B5EF4-FFF2-40B4-BE49-F238E27FC236}">
                <a16:creationId xmlns:a16="http://schemas.microsoft.com/office/drawing/2014/main" id="{E69DDDEF-3F47-2EE3-B49F-29569F64DC35}"/>
              </a:ext>
            </a:extLst>
          </p:cNvPr>
          <p:cNvSpPr/>
          <p:nvPr/>
        </p:nvSpPr>
        <p:spPr>
          <a:xfrm>
            <a:off x="244549" y="2379777"/>
            <a:ext cx="2330436" cy="629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AEEF"/>
              </a:highlight>
            </a:endParaRPr>
          </a:p>
        </p:txBody>
      </p:sp>
      <p:sp>
        <p:nvSpPr>
          <p:cNvPr id="31" name="TextBox 30">
            <a:extLst>
              <a:ext uri="{FF2B5EF4-FFF2-40B4-BE49-F238E27FC236}">
                <a16:creationId xmlns:a16="http://schemas.microsoft.com/office/drawing/2014/main" id="{A348B39E-1AEA-F7BC-D850-9D0909443796}"/>
              </a:ext>
            </a:extLst>
          </p:cNvPr>
          <p:cNvSpPr txBox="1"/>
          <p:nvPr/>
        </p:nvSpPr>
        <p:spPr>
          <a:xfrm>
            <a:off x="345440" y="2383158"/>
            <a:ext cx="2103120" cy="307777"/>
          </a:xfrm>
          <a:prstGeom prst="rect">
            <a:avLst/>
          </a:prstGeom>
          <a:noFill/>
        </p:spPr>
        <p:txBody>
          <a:bodyPr wrap="square" rtlCol="0">
            <a:spAutoFit/>
          </a:bodyPr>
          <a:lstStyle/>
          <a:p>
            <a:pPr algn="ctr"/>
            <a:r>
              <a:rPr lang="en-US" sz="1400" b="1">
                <a:solidFill>
                  <a:schemeClr val="bg1"/>
                </a:solidFill>
              </a:rPr>
              <a:t>Accomplishment</a:t>
            </a:r>
          </a:p>
        </p:txBody>
      </p:sp>
      <p:sp>
        <p:nvSpPr>
          <p:cNvPr id="33" name="TextBox 32">
            <a:extLst>
              <a:ext uri="{FF2B5EF4-FFF2-40B4-BE49-F238E27FC236}">
                <a16:creationId xmlns:a16="http://schemas.microsoft.com/office/drawing/2014/main" id="{1DD966AB-5291-C030-1959-5DECB72A456B}"/>
              </a:ext>
            </a:extLst>
          </p:cNvPr>
          <p:cNvSpPr txBox="1"/>
          <p:nvPr/>
        </p:nvSpPr>
        <p:spPr>
          <a:xfrm>
            <a:off x="393699" y="4159250"/>
            <a:ext cx="2091545" cy="553998"/>
          </a:xfrm>
          <a:prstGeom prst="rect">
            <a:avLst/>
          </a:prstGeom>
          <a:noFill/>
        </p:spPr>
        <p:txBody>
          <a:bodyPr wrap="square" rtlCol="0">
            <a:spAutoFit/>
          </a:bodyPr>
          <a:lstStyle/>
          <a:p>
            <a:pPr algn="ctr"/>
            <a:r>
              <a:rPr lang="en-US" sz="1000"/>
              <a:t>Feeling a sense of</a:t>
            </a:r>
          </a:p>
          <a:p>
            <a:pPr algn="ctr"/>
            <a:r>
              <a:rPr lang="en-US" sz="1000"/>
              <a:t>achievement and pride</a:t>
            </a:r>
          </a:p>
          <a:p>
            <a:endParaRPr lang="en-US" sz="1000"/>
          </a:p>
        </p:txBody>
      </p:sp>
      <p:sp>
        <p:nvSpPr>
          <p:cNvPr id="40" name="TextBox 39">
            <a:extLst>
              <a:ext uri="{FF2B5EF4-FFF2-40B4-BE49-F238E27FC236}">
                <a16:creationId xmlns:a16="http://schemas.microsoft.com/office/drawing/2014/main" id="{214C6613-6D37-78F3-5CC0-CD6B720BE6AA}"/>
              </a:ext>
            </a:extLst>
          </p:cNvPr>
          <p:cNvSpPr txBox="1"/>
          <p:nvPr/>
        </p:nvSpPr>
        <p:spPr>
          <a:xfrm>
            <a:off x="2862579" y="4159250"/>
            <a:ext cx="2091545" cy="400110"/>
          </a:xfrm>
          <a:prstGeom prst="rect">
            <a:avLst/>
          </a:prstGeom>
          <a:noFill/>
        </p:spPr>
        <p:txBody>
          <a:bodyPr wrap="square" rtlCol="0">
            <a:spAutoFit/>
          </a:bodyPr>
          <a:lstStyle/>
          <a:p>
            <a:pPr algn="ctr"/>
            <a:r>
              <a:rPr lang="en-US" sz="1000" dirty="0"/>
              <a:t>Prioritizing the needs </a:t>
            </a:r>
            <a:br>
              <a:rPr lang="en-US" sz="1000" dirty="0"/>
            </a:br>
            <a:r>
              <a:rPr lang="en-US" sz="1000" dirty="0"/>
              <a:t>of those closest to you</a:t>
            </a:r>
          </a:p>
        </p:txBody>
      </p:sp>
      <p:sp>
        <p:nvSpPr>
          <p:cNvPr id="42" name="Rectangle 41">
            <a:extLst>
              <a:ext uri="{FF2B5EF4-FFF2-40B4-BE49-F238E27FC236}">
                <a16:creationId xmlns:a16="http://schemas.microsoft.com/office/drawing/2014/main" id="{7976E9FC-C632-104A-13B7-B526FE9C5F3E}"/>
              </a:ext>
            </a:extLst>
          </p:cNvPr>
          <p:cNvSpPr/>
          <p:nvPr/>
        </p:nvSpPr>
        <p:spPr>
          <a:xfrm>
            <a:off x="2710199" y="2380786"/>
            <a:ext cx="2330436" cy="629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AEEF"/>
              </a:highlight>
            </a:endParaRPr>
          </a:p>
        </p:txBody>
      </p:sp>
      <p:sp>
        <p:nvSpPr>
          <p:cNvPr id="43" name="TextBox 42">
            <a:extLst>
              <a:ext uri="{FF2B5EF4-FFF2-40B4-BE49-F238E27FC236}">
                <a16:creationId xmlns:a16="http://schemas.microsoft.com/office/drawing/2014/main" id="{6E0F8D49-041D-DF6A-A775-AF45C8EC1EF4}"/>
              </a:ext>
            </a:extLst>
          </p:cNvPr>
          <p:cNvSpPr txBox="1"/>
          <p:nvPr/>
        </p:nvSpPr>
        <p:spPr>
          <a:xfrm>
            <a:off x="2811090" y="2384167"/>
            <a:ext cx="2103120" cy="307777"/>
          </a:xfrm>
          <a:prstGeom prst="rect">
            <a:avLst/>
          </a:prstGeom>
          <a:noFill/>
        </p:spPr>
        <p:txBody>
          <a:bodyPr wrap="square" rtlCol="0">
            <a:spAutoFit/>
          </a:bodyPr>
          <a:lstStyle/>
          <a:p>
            <a:pPr algn="ctr"/>
            <a:r>
              <a:rPr lang="en-US" sz="1400" b="1">
                <a:solidFill>
                  <a:schemeClr val="bg1"/>
                </a:solidFill>
              </a:rPr>
              <a:t>Loved Ones</a:t>
            </a:r>
          </a:p>
        </p:txBody>
      </p:sp>
      <p:sp>
        <p:nvSpPr>
          <p:cNvPr id="46" name="Rectangle 45">
            <a:extLst>
              <a:ext uri="{FF2B5EF4-FFF2-40B4-BE49-F238E27FC236}">
                <a16:creationId xmlns:a16="http://schemas.microsoft.com/office/drawing/2014/main" id="{27DF1F11-8BA0-0B8E-9FFA-ABD5FC23B0C6}"/>
              </a:ext>
            </a:extLst>
          </p:cNvPr>
          <p:cNvSpPr/>
          <p:nvPr/>
        </p:nvSpPr>
        <p:spPr>
          <a:xfrm>
            <a:off x="5174235" y="2381258"/>
            <a:ext cx="2330436" cy="629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AEEF"/>
              </a:highlight>
            </a:endParaRPr>
          </a:p>
        </p:txBody>
      </p:sp>
      <p:sp>
        <p:nvSpPr>
          <p:cNvPr id="47" name="TextBox 46">
            <a:extLst>
              <a:ext uri="{FF2B5EF4-FFF2-40B4-BE49-F238E27FC236}">
                <a16:creationId xmlns:a16="http://schemas.microsoft.com/office/drawing/2014/main" id="{9486C39D-96BD-CD74-9786-3E6740E6E035}"/>
              </a:ext>
            </a:extLst>
          </p:cNvPr>
          <p:cNvSpPr txBox="1"/>
          <p:nvPr/>
        </p:nvSpPr>
        <p:spPr>
          <a:xfrm>
            <a:off x="5275126" y="2384639"/>
            <a:ext cx="2103120" cy="307777"/>
          </a:xfrm>
          <a:prstGeom prst="rect">
            <a:avLst/>
          </a:prstGeom>
          <a:noFill/>
        </p:spPr>
        <p:txBody>
          <a:bodyPr wrap="square" rtlCol="0">
            <a:spAutoFit/>
          </a:bodyPr>
          <a:lstStyle/>
          <a:p>
            <a:pPr algn="ctr"/>
            <a:r>
              <a:rPr lang="en-US" sz="1400" b="1">
                <a:solidFill>
                  <a:schemeClr val="bg1"/>
                </a:solidFill>
              </a:rPr>
              <a:t>Stability</a:t>
            </a:r>
          </a:p>
        </p:txBody>
      </p:sp>
      <p:sp>
        <p:nvSpPr>
          <p:cNvPr id="48" name="TextBox 47">
            <a:extLst>
              <a:ext uri="{FF2B5EF4-FFF2-40B4-BE49-F238E27FC236}">
                <a16:creationId xmlns:a16="http://schemas.microsoft.com/office/drawing/2014/main" id="{FFF0098A-1398-527F-9643-36A7DF6FCEA8}"/>
              </a:ext>
            </a:extLst>
          </p:cNvPr>
          <p:cNvSpPr txBox="1"/>
          <p:nvPr/>
        </p:nvSpPr>
        <p:spPr>
          <a:xfrm>
            <a:off x="5241303" y="4159248"/>
            <a:ext cx="2196445" cy="400110"/>
          </a:xfrm>
          <a:prstGeom prst="rect">
            <a:avLst/>
          </a:prstGeom>
          <a:noFill/>
        </p:spPr>
        <p:txBody>
          <a:bodyPr wrap="square" rtlCol="0">
            <a:spAutoFit/>
          </a:bodyPr>
          <a:lstStyle/>
          <a:p>
            <a:pPr algn="ctr"/>
            <a:r>
              <a:rPr lang="en-US" sz="1000"/>
              <a:t>Locking in your monthly housing payment with a fixed-rate mortgage</a:t>
            </a:r>
          </a:p>
        </p:txBody>
      </p:sp>
      <p:sp>
        <p:nvSpPr>
          <p:cNvPr id="49" name="Rectangle 48">
            <a:extLst>
              <a:ext uri="{FF2B5EF4-FFF2-40B4-BE49-F238E27FC236}">
                <a16:creationId xmlns:a16="http://schemas.microsoft.com/office/drawing/2014/main" id="{7CF33449-A88C-CA1E-9C99-C0397C6B7414}"/>
              </a:ext>
            </a:extLst>
          </p:cNvPr>
          <p:cNvSpPr/>
          <p:nvPr/>
        </p:nvSpPr>
        <p:spPr>
          <a:xfrm>
            <a:off x="245250" y="4810097"/>
            <a:ext cx="2330436" cy="629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AEEF"/>
              </a:highlight>
            </a:endParaRPr>
          </a:p>
        </p:txBody>
      </p:sp>
      <p:sp>
        <p:nvSpPr>
          <p:cNvPr id="50" name="TextBox 49">
            <a:extLst>
              <a:ext uri="{FF2B5EF4-FFF2-40B4-BE49-F238E27FC236}">
                <a16:creationId xmlns:a16="http://schemas.microsoft.com/office/drawing/2014/main" id="{908855AC-60F5-F6D4-7B93-B8DF6CFDCD0D}"/>
              </a:ext>
            </a:extLst>
          </p:cNvPr>
          <p:cNvSpPr txBox="1"/>
          <p:nvPr/>
        </p:nvSpPr>
        <p:spPr>
          <a:xfrm>
            <a:off x="341328" y="4813478"/>
            <a:ext cx="2103120" cy="307777"/>
          </a:xfrm>
          <a:prstGeom prst="rect">
            <a:avLst/>
          </a:prstGeom>
          <a:noFill/>
        </p:spPr>
        <p:txBody>
          <a:bodyPr wrap="square" rtlCol="0">
            <a:spAutoFit/>
          </a:bodyPr>
          <a:lstStyle/>
          <a:p>
            <a:pPr algn="ctr"/>
            <a:r>
              <a:rPr lang="en-US" sz="1400" b="1">
                <a:solidFill>
                  <a:schemeClr val="bg1"/>
                </a:solidFill>
              </a:rPr>
              <a:t>Financial Investment</a:t>
            </a:r>
          </a:p>
        </p:txBody>
      </p:sp>
      <p:sp>
        <p:nvSpPr>
          <p:cNvPr id="51" name="TextBox 50">
            <a:extLst>
              <a:ext uri="{FF2B5EF4-FFF2-40B4-BE49-F238E27FC236}">
                <a16:creationId xmlns:a16="http://schemas.microsoft.com/office/drawing/2014/main" id="{DC08977C-F129-4B19-8508-741B12E4BC7C}"/>
              </a:ext>
            </a:extLst>
          </p:cNvPr>
          <p:cNvSpPr txBox="1"/>
          <p:nvPr/>
        </p:nvSpPr>
        <p:spPr>
          <a:xfrm>
            <a:off x="389587" y="6589570"/>
            <a:ext cx="2091545" cy="400110"/>
          </a:xfrm>
          <a:prstGeom prst="rect">
            <a:avLst/>
          </a:prstGeom>
          <a:noFill/>
        </p:spPr>
        <p:txBody>
          <a:bodyPr wrap="square" rtlCol="0">
            <a:spAutoFit/>
          </a:bodyPr>
          <a:lstStyle/>
          <a:p>
            <a:pPr algn="ctr"/>
            <a:r>
              <a:rPr lang="en-US" sz="1000"/>
              <a:t>Growing your assets</a:t>
            </a:r>
          </a:p>
          <a:p>
            <a:pPr algn="ctr"/>
            <a:r>
              <a:rPr lang="en-US" sz="1000"/>
              <a:t>and net worth</a:t>
            </a:r>
          </a:p>
        </p:txBody>
      </p:sp>
      <p:sp>
        <p:nvSpPr>
          <p:cNvPr id="52" name="TextBox 51">
            <a:extLst>
              <a:ext uri="{FF2B5EF4-FFF2-40B4-BE49-F238E27FC236}">
                <a16:creationId xmlns:a16="http://schemas.microsoft.com/office/drawing/2014/main" id="{44198344-5143-A983-8200-5546E1E07E09}"/>
              </a:ext>
            </a:extLst>
          </p:cNvPr>
          <p:cNvSpPr txBox="1"/>
          <p:nvPr/>
        </p:nvSpPr>
        <p:spPr>
          <a:xfrm>
            <a:off x="2858467" y="6589570"/>
            <a:ext cx="2091545" cy="400110"/>
          </a:xfrm>
          <a:prstGeom prst="rect">
            <a:avLst/>
          </a:prstGeom>
          <a:noFill/>
        </p:spPr>
        <p:txBody>
          <a:bodyPr wrap="square" rtlCol="0">
            <a:spAutoFit/>
          </a:bodyPr>
          <a:lstStyle/>
          <a:p>
            <a:pPr algn="ctr"/>
            <a:r>
              <a:rPr lang="en-US" sz="1000"/>
              <a:t>Enjoying features that</a:t>
            </a:r>
          </a:p>
          <a:p>
            <a:pPr algn="ctr"/>
            <a:r>
              <a:rPr lang="en-US" sz="1000"/>
              <a:t>enhance your lifestyle</a:t>
            </a:r>
          </a:p>
        </p:txBody>
      </p:sp>
      <p:sp>
        <p:nvSpPr>
          <p:cNvPr id="53" name="Rectangle 52">
            <a:extLst>
              <a:ext uri="{FF2B5EF4-FFF2-40B4-BE49-F238E27FC236}">
                <a16:creationId xmlns:a16="http://schemas.microsoft.com/office/drawing/2014/main" id="{6145AB64-6F0E-DA67-2ED0-D90D5437C160}"/>
              </a:ext>
            </a:extLst>
          </p:cNvPr>
          <p:cNvSpPr/>
          <p:nvPr/>
        </p:nvSpPr>
        <p:spPr>
          <a:xfrm>
            <a:off x="2706087" y="4811106"/>
            <a:ext cx="2330436" cy="629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AEEF"/>
              </a:highlight>
            </a:endParaRPr>
          </a:p>
        </p:txBody>
      </p:sp>
      <p:sp>
        <p:nvSpPr>
          <p:cNvPr id="54" name="TextBox 53">
            <a:extLst>
              <a:ext uri="{FF2B5EF4-FFF2-40B4-BE49-F238E27FC236}">
                <a16:creationId xmlns:a16="http://schemas.microsoft.com/office/drawing/2014/main" id="{483ABC1D-47A8-F5E0-7BA4-8B2538582838}"/>
              </a:ext>
            </a:extLst>
          </p:cNvPr>
          <p:cNvSpPr txBox="1"/>
          <p:nvPr/>
        </p:nvSpPr>
        <p:spPr>
          <a:xfrm>
            <a:off x="2806978" y="4814487"/>
            <a:ext cx="2103120" cy="307777"/>
          </a:xfrm>
          <a:prstGeom prst="rect">
            <a:avLst/>
          </a:prstGeom>
          <a:noFill/>
        </p:spPr>
        <p:txBody>
          <a:bodyPr wrap="square" rtlCol="0">
            <a:spAutoFit/>
          </a:bodyPr>
          <a:lstStyle/>
          <a:p>
            <a:pPr algn="ctr"/>
            <a:r>
              <a:rPr lang="en-US" sz="1400" b="1">
                <a:solidFill>
                  <a:schemeClr val="bg1"/>
                </a:solidFill>
              </a:rPr>
              <a:t>Comfort</a:t>
            </a:r>
          </a:p>
        </p:txBody>
      </p:sp>
      <p:sp>
        <p:nvSpPr>
          <p:cNvPr id="55" name="Rectangle 54">
            <a:extLst>
              <a:ext uri="{FF2B5EF4-FFF2-40B4-BE49-F238E27FC236}">
                <a16:creationId xmlns:a16="http://schemas.microsoft.com/office/drawing/2014/main" id="{B6F6DA71-4A87-EF73-9C45-9AFC3D873450}"/>
              </a:ext>
            </a:extLst>
          </p:cNvPr>
          <p:cNvSpPr/>
          <p:nvPr/>
        </p:nvSpPr>
        <p:spPr>
          <a:xfrm>
            <a:off x="5174936" y="4811578"/>
            <a:ext cx="2330436" cy="629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AEEF"/>
              </a:highlight>
            </a:endParaRPr>
          </a:p>
        </p:txBody>
      </p:sp>
      <p:sp>
        <p:nvSpPr>
          <p:cNvPr id="56" name="TextBox 55">
            <a:extLst>
              <a:ext uri="{FF2B5EF4-FFF2-40B4-BE49-F238E27FC236}">
                <a16:creationId xmlns:a16="http://schemas.microsoft.com/office/drawing/2014/main" id="{CF415E4F-A6BC-CD28-1AD9-43E952F73C48}"/>
              </a:ext>
            </a:extLst>
          </p:cNvPr>
          <p:cNvSpPr txBox="1"/>
          <p:nvPr/>
        </p:nvSpPr>
        <p:spPr>
          <a:xfrm>
            <a:off x="5271014" y="4814959"/>
            <a:ext cx="2103120" cy="307777"/>
          </a:xfrm>
          <a:prstGeom prst="rect">
            <a:avLst/>
          </a:prstGeom>
          <a:noFill/>
        </p:spPr>
        <p:txBody>
          <a:bodyPr wrap="square" rtlCol="0">
            <a:spAutoFit/>
          </a:bodyPr>
          <a:lstStyle/>
          <a:p>
            <a:pPr algn="ctr"/>
            <a:r>
              <a:rPr lang="en-US" sz="1400" b="1">
                <a:solidFill>
                  <a:schemeClr val="bg1"/>
                </a:solidFill>
              </a:rPr>
              <a:t>Privacy</a:t>
            </a:r>
          </a:p>
        </p:txBody>
      </p:sp>
      <p:sp>
        <p:nvSpPr>
          <p:cNvPr id="57" name="TextBox 56">
            <a:extLst>
              <a:ext uri="{FF2B5EF4-FFF2-40B4-BE49-F238E27FC236}">
                <a16:creationId xmlns:a16="http://schemas.microsoft.com/office/drawing/2014/main" id="{FDC7778C-906F-1452-6BFF-AE2A958212DE}"/>
              </a:ext>
            </a:extLst>
          </p:cNvPr>
          <p:cNvSpPr txBox="1"/>
          <p:nvPr/>
        </p:nvSpPr>
        <p:spPr>
          <a:xfrm>
            <a:off x="5237191" y="6589568"/>
            <a:ext cx="2196445" cy="400110"/>
          </a:xfrm>
          <a:prstGeom prst="rect">
            <a:avLst/>
          </a:prstGeom>
          <a:noFill/>
        </p:spPr>
        <p:txBody>
          <a:bodyPr wrap="square" rtlCol="0">
            <a:spAutoFit/>
          </a:bodyPr>
          <a:lstStyle/>
          <a:p>
            <a:pPr algn="ctr"/>
            <a:r>
              <a:rPr lang="en-US" sz="1000"/>
              <a:t>Having a space</a:t>
            </a:r>
          </a:p>
          <a:p>
            <a:pPr algn="ctr"/>
            <a:r>
              <a:rPr lang="en-US" sz="1000"/>
              <a:t>that’s your own</a:t>
            </a:r>
          </a:p>
        </p:txBody>
      </p:sp>
      <p:sp>
        <p:nvSpPr>
          <p:cNvPr id="58" name="Rectangle 57">
            <a:extLst>
              <a:ext uri="{FF2B5EF4-FFF2-40B4-BE49-F238E27FC236}">
                <a16:creationId xmlns:a16="http://schemas.microsoft.com/office/drawing/2014/main" id="{C78CAD43-DDF2-396E-82A5-E2A972CAE5C1}"/>
              </a:ext>
            </a:extLst>
          </p:cNvPr>
          <p:cNvSpPr/>
          <p:nvPr/>
        </p:nvSpPr>
        <p:spPr>
          <a:xfrm>
            <a:off x="245250" y="7248497"/>
            <a:ext cx="2330436" cy="629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AEEF"/>
              </a:highlight>
            </a:endParaRPr>
          </a:p>
        </p:txBody>
      </p:sp>
      <p:sp>
        <p:nvSpPr>
          <p:cNvPr id="59" name="TextBox 58">
            <a:extLst>
              <a:ext uri="{FF2B5EF4-FFF2-40B4-BE49-F238E27FC236}">
                <a16:creationId xmlns:a16="http://schemas.microsoft.com/office/drawing/2014/main" id="{9E7BB46C-A43E-A61F-DF06-54951BF83060}"/>
              </a:ext>
            </a:extLst>
          </p:cNvPr>
          <p:cNvSpPr txBox="1"/>
          <p:nvPr/>
        </p:nvSpPr>
        <p:spPr>
          <a:xfrm>
            <a:off x="341328" y="7251878"/>
            <a:ext cx="2103120" cy="307777"/>
          </a:xfrm>
          <a:prstGeom prst="rect">
            <a:avLst/>
          </a:prstGeom>
          <a:noFill/>
        </p:spPr>
        <p:txBody>
          <a:bodyPr wrap="square" rtlCol="0">
            <a:spAutoFit/>
          </a:bodyPr>
          <a:lstStyle/>
          <a:p>
            <a:pPr algn="ctr"/>
            <a:r>
              <a:rPr lang="en-US" sz="1400" b="1">
                <a:solidFill>
                  <a:schemeClr val="bg1"/>
                </a:solidFill>
              </a:rPr>
              <a:t>Personal Expression</a:t>
            </a:r>
          </a:p>
        </p:txBody>
      </p:sp>
      <p:sp>
        <p:nvSpPr>
          <p:cNvPr id="60" name="TextBox 59">
            <a:extLst>
              <a:ext uri="{FF2B5EF4-FFF2-40B4-BE49-F238E27FC236}">
                <a16:creationId xmlns:a16="http://schemas.microsoft.com/office/drawing/2014/main" id="{F8EDD016-9A92-0E6F-A6F9-C33CA4E46FDD}"/>
              </a:ext>
            </a:extLst>
          </p:cNvPr>
          <p:cNvSpPr txBox="1"/>
          <p:nvPr/>
        </p:nvSpPr>
        <p:spPr>
          <a:xfrm>
            <a:off x="389587" y="9027970"/>
            <a:ext cx="2091545" cy="400110"/>
          </a:xfrm>
          <a:prstGeom prst="rect">
            <a:avLst/>
          </a:prstGeom>
          <a:noFill/>
        </p:spPr>
        <p:txBody>
          <a:bodyPr wrap="square" rtlCol="0">
            <a:spAutoFit/>
          </a:bodyPr>
          <a:lstStyle/>
          <a:p>
            <a:pPr algn="ctr"/>
            <a:r>
              <a:rPr lang="en-US" sz="1000" dirty="0"/>
              <a:t>Tailoring your home </a:t>
            </a:r>
            <a:br>
              <a:rPr lang="en-US" sz="1000" dirty="0"/>
            </a:br>
            <a:r>
              <a:rPr lang="en-US" sz="1000" dirty="0"/>
              <a:t>to your unique style</a:t>
            </a:r>
          </a:p>
        </p:txBody>
      </p:sp>
      <p:sp>
        <p:nvSpPr>
          <p:cNvPr id="61" name="TextBox 60">
            <a:extLst>
              <a:ext uri="{FF2B5EF4-FFF2-40B4-BE49-F238E27FC236}">
                <a16:creationId xmlns:a16="http://schemas.microsoft.com/office/drawing/2014/main" id="{6E4C3EE8-2B95-EE5C-314B-FE51351F0817}"/>
              </a:ext>
            </a:extLst>
          </p:cNvPr>
          <p:cNvSpPr txBox="1"/>
          <p:nvPr/>
        </p:nvSpPr>
        <p:spPr>
          <a:xfrm>
            <a:off x="2858467" y="9027970"/>
            <a:ext cx="2091545" cy="400110"/>
          </a:xfrm>
          <a:prstGeom prst="rect">
            <a:avLst/>
          </a:prstGeom>
          <a:noFill/>
        </p:spPr>
        <p:txBody>
          <a:bodyPr wrap="square" rtlCol="0">
            <a:spAutoFit/>
          </a:bodyPr>
          <a:lstStyle/>
          <a:p>
            <a:pPr algn="ctr"/>
            <a:r>
              <a:rPr lang="en-US" sz="1000"/>
              <a:t>Being a part of a</a:t>
            </a:r>
          </a:p>
          <a:p>
            <a:pPr algn="ctr"/>
            <a:r>
              <a:rPr lang="en-US" sz="1000"/>
              <a:t>broader social group</a:t>
            </a:r>
          </a:p>
        </p:txBody>
      </p:sp>
      <p:sp>
        <p:nvSpPr>
          <p:cNvPr id="62" name="Rectangle 61">
            <a:extLst>
              <a:ext uri="{FF2B5EF4-FFF2-40B4-BE49-F238E27FC236}">
                <a16:creationId xmlns:a16="http://schemas.microsoft.com/office/drawing/2014/main" id="{2A6BFD06-FA47-CD9F-53C4-E7545B4C020B}"/>
              </a:ext>
            </a:extLst>
          </p:cNvPr>
          <p:cNvSpPr/>
          <p:nvPr/>
        </p:nvSpPr>
        <p:spPr>
          <a:xfrm>
            <a:off x="2706087" y="7249506"/>
            <a:ext cx="2330436" cy="629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AEEF"/>
              </a:highlight>
            </a:endParaRPr>
          </a:p>
        </p:txBody>
      </p:sp>
      <p:sp>
        <p:nvSpPr>
          <p:cNvPr id="63" name="TextBox 62">
            <a:extLst>
              <a:ext uri="{FF2B5EF4-FFF2-40B4-BE49-F238E27FC236}">
                <a16:creationId xmlns:a16="http://schemas.microsoft.com/office/drawing/2014/main" id="{9418F234-E871-7D3F-AEF2-A04B28B14437}"/>
              </a:ext>
            </a:extLst>
          </p:cNvPr>
          <p:cNvSpPr txBox="1"/>
          <p:nvPr/>
        </p:nvSpPr>
        <p:spPr>
          <a:xfrm>
            <a:off x="2806978" y="7252887"/>
            <a:ext cx="2103120" cy="307777"/>
          </a:xfrm>
          <a:prstGeom prst="rect">
            <a:avLst/>
          </a:prstGeom>
          <a:noFill/>
        </p:spPr>
        <p:txBody>
          <a:bodyPr wrap="square" rtlCol="0">
            <a:spAutoFit/>
          </a:bodyPr>
          <a:lstStyle/>
          <a:p>
            <a:pPr algn="ctr"/>
            <a:r>
              <a:rPr lang="en-US" sz="1400" b="1">
                <a:solidFill>
                  <a:schemeClr val="bg1"/>
                </a:solidFill>
              </a:rPr>
              <a:t>Community</a:t>
            </a:r>
          </a:p>
        </p:txBody>
      </p:sp>
      <p:pic>
        <p:nvPicPr>
          <p:cNvPr id="70" name="Picture 69">
            <a:extLst>
              <a:ext uri="{FF2B5EF4-FFF2-40B4-BE49-F238E27FC236}">
                <a16:creationId xmlns:a16="http://schemas.microsoft.com/office/drawing/2014/main" id="{00143383-A599-DB76-ECCC-3C0C33CE0A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0117" y="7564387"/>
            <a:ext cx="2327420" cy="1425442"/>
          </a:xfrm>
          <a:prstGeom prst="rect">
            <a:avLst/>
          </a:prstGeom>
        </p:spPr>
      </p:pic>
      <p:pic>
        <p:nvPicPr>
          <p:cNvPr id="71" name="Picture 70">
            <a:extLst>
              <a:ext uri="{FF2B5EF4-FFF2-40B4-BE49-F238E27FC236}">
                <a16:creationId xmlns:a16="http://schemas.microsoft.com/office/drawing/2014/main" id="{83052B69-85DC-3D09-A4DB-49B8908DE5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14350" y="7563681"/>
            <a:ext cx="2320197" cy="1424599"/>
          </a:xfrm>
          <a:prstGeom prst="rect">
            <a:avLst/>
          </a:prstGeom>
        </p:spPr>
      </p:pic>
      <p:pic>
        <p:nvPicPr>
          <p:cNvPr id="72" name="Picture 71">
            <a:extLst>
              <a:ext uri="{FF2B5EF4-FFF2-40B4-BE49-F238E27FC236}">
                <a16:creationId xmlns:a16="http://schemas.microsoft.com/office/drawing/2014/main" id="{AB890324-E965-2DB7-5463-3C4BE4048E5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3918" y="5142029"/>
            <a:ext cx="2348450" cy="1425441"/>
          </a:xfrm>
          <a:prstGeom prst="rect">
            <a:avLst/>
          </a:prstGeom>
        </p:spPr>
      </p:pic>
      <p:pic>
        <p:nvPicPr>
          <p:cNvPr id="73" name="Picture 72">
            <a:extLst>
              <a:ext uri="{FF2B5EF4-FFF2-40B4-BE49-F238E27FC236}">
                <a16:creationId xmlns:a16="http://schemas.microsoft.com/office/drawing/2014/main" id="{71B39980-3DF5-C8BB-268A-BE1F91F30E5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703872" y="5141323"/>
            <a:ext cx="2332651" cy="1425441"/>
          </a:xfrm>
          <a:prstGeom prst="rect">
            <a:avLst/>
          </a:prstGeom>
        </p:spPr>
      </p:pic>
      <p:pic>
        <p:nvPicPr>
          <p:cNvPr id="76" name="Picture 75">
            <a:extLst>
              <a:ext uri="{FF2B5EF4-FFF2-40B4-BE49-F238E27FC236}">
                <a16:creationId xmlns:a16="http://schemas.microsoft.com/office/drawing/2014/main" id="{0BBC5381-9675-F627-F5EB-280D3D9AC816}"/>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700632" y="2692837"/>
            <a:ext cx="2345696" cy="1425440"/>
          </a:xfrm>
          <a:prstGeom prst="rect">
            <a:avLst/>
          </a:prstGeom>
        </p:spPr>
      </p:pic>
      <p:pic>
        <p:nvPicPr>
          <p:cNvPr id="77" name="Picture 76">
            <a:extLst>
              <a:ext uri="{FF2B5EF4-FFF2-40B4-BE49-F238E27FC236}">
                <a16:creationId xmlns:a16="http://schemas.microsoft.com/office/drawing/2014/main" id="{A62E61B9-932C-91C1-47C7-BF702C1A1B3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172722" y="2691233"/>
            <a:ext cx="2323090" cy="1425440"/>
          </a:xfrm>
          <a:prstGeom prst="rect">
            <a:avLst/>
          </a:prstGeom>
        </p:spPr>
      </p:pic>
      <p:sp>
        <p:nvSpPr>
          <p:cNvPr id="78" name="TextBox 77">
            <a:extLst>
              <a:ext uri="{FF2B5EF4-FFF2-40B4-BE49-F238E27FC236}">
                <a16:creationId xmlns:a16="http://schemas.microsoft.com/office/drawing/2014/main" id="{D3F2E105-FD14-3731-6BA8-DF5C39FCC189}"/>
              </a:ext>
            </a:extLst>
          </p:cNvPr>
          <p:cNvSpPr txBox="1"/>
          <p:nvPr/>
        </p:nvSpPr>
        <p:spPr>
          <a:xfrm>
            <a:off x="5278387" y="7820643"/>
            <a:ext cx="2103120" cy="1200329"/>
          </a:xfrm>
          <a:prstGeom prst="rect">
            <a:avLst/>
          </a:prstGeom>
          <a:noFill/>
        </p:spPr>
        <p:txBody>
          <a:bodyPr wrap="square" rtlCol="0">
            <a:spAutoFit/>
          </a:bodyPr>
          <a:lstStyle/>
          <a:p>
            <a:pPr algn="ctr"/>
            <a:r>
              <a:rPr lang="en-US" b="1">
                <a:solidFill>
                  <a:schemeClr val="bg1"/>
                </a:solidFill>
              </a:rPr>
              <a:t>If you’re ready to buy a home, let’s get the process started today.</a:t>
            </a:r>
          </a:p>
        </p:txBody>
      </p:sp>
      <p:sp>
        <p:nvSpPr>
          <p:cNvPr id="3" name="Slide Number Placeholder 13">
            <a:extLst>
              <a:ext uri="{FF2B5EF4-FFF2-40B4-BE49-F238E27FC236}">
                <a16:creationId xmlns:a16="http://schemas.microsoft.com/office/drawing/2014/main" id="{7563EF49-A141-7967-9993-544271BA5D06}"/>
              </a:ext>
            </a:extLst>
          </p:cNvPr>
          <p:cNvSpPr>
            <a:spLocks noGrp="1"/>
          </p:cNvSpPr>
          <p:nvPr>
            <p:ph type="sldNum" sz="quarter" idx="12"/>
          </p:nvPr>
        </p:nvSpPr>
        <p:spPr>
          <a:xfrm>
            <a:off x="3443991" y="9372600"/>
            <a:ext cx="884419" cy="685801"/>
          </a:xfrm>
        </p:spPr>
        <p:txBody>
          <a:bodyPr/>
          <a:lstStyle/>
          <a:p>
            <a:fld id="{D9C681BF-E0B0-FE40-97D6-3440D5EE15D9}" type="slidenum">
              <a:rPr lang="en-US" dirty="0" smtClean="0"/>
              <a:pPr/>
              <a:t>3</a:t>
            </a:fld>
            <a:endParaRPr lang="en-US"/>
          </a:p>
        </p:txBody>
      </p:sp>
      <p:pic>
        <p:nvPicPr>
          <p:cNvPr id="9" name="Picture 8">
            <a:extLst>
              <a:ext uri="{FF2B5EF4-FFF2-40B4-BE49-F238E27FC236}">
                <a16:creationId xmlns:a16="http://schemas.microsoft.com/office/drawing/2014/main" id="{9768420A-AC8C-2D48-1584-71F67AC1B98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5172721" y="5127638"/>
            <a:ext cx="2330436" cy="1406349"/>
          </a:xfrm>
          <a:prstGeom prst="rect">
            <a:avLst/>
          </a:prstGeom>
        </p:spPr>
      </p:pic>
      <p:pic>
        <p:nvPicPr>
          <p:cNvPr id="12" name="Picture 11">
            <a:extLst>
              <a:ext uri="{FF2B5EF4-FFF2-40B4-BE49-F238E27FC236}">
                <a16:creationId xmlns:a16="http://schemas.microsoft.com/office/drawing/2014/main" id="{0DDBA0D7-DBA6-3909-CD1D-7275FE7C52F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43986" y="2685386"/>
            <a:ext cx="2330436" cy="1425440"/>
          </a:xfrm>
          <a:prstGeom prst="rect">
            <a:avLst/>
          </a:prstGeom>
        </p:spPr>
      </p:pic>
    </p:spTree>
    <p:extLst>
      <p:ext uri="{BB962C8B-B14F-4D97-AF65-F5344CB8AC3E}">
        <p14:creationId xmlns:p14="http://schemas.microsoft.com/office/powerpoint/2010/main" val="845474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neighborhood with trees and houses&#10;&#10;Description automatically generated">
            <a:extLst>
              <a:ext uri="{FF2B5EF4-FFF2-40B4-BE49-F238E27FC236}">
                <a16:creationId xmlns:a16="http://schemas.microsoft.com/office/drawing/2014/main" id="{AABB28B1-7099-8B2B-10C9-7380E0BF2E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803505"/>
          </a:xfrm>
          <a:prstGeom prst="rect">
            <a:avLst/>
          </a:prstGeom>
        </p:spPr>
      </p:pic>
      <p:graphicFrame>
        <p:nvGraphicFramePr>
          <p:cNvPr id="4" name="Chart 3">
            <a:extLst>
              <a:ext uri="{FF2B5EF4-FFF2-40B4-BE49-F238E27FC236}">
                <a16:creationId xmlns:a16="http://schemas.microsoft.com/office/drawing/2014/main" id="{1B041F60-76ED-DAE7-AAE7-17723786CDE4}"/>
              </a:ext>
            </a:extLst>
          </p:cNvPr>
          <p:cNvGraphicFramePr/>
          <p:nvPr>
            <p:extLst>
              <p:ext uri="{D42A27DB-BD31-4B8C-83A1-F6EECF244321}">
                <p14:modId xmlns:p14="http://schemas.microsoft.com/office/powerpoint/2010/main" val="3514073792"/>
              </p:ext>
            </p:extLst>
          </p:nvPr>
        </p:nvGraphicFramePr>
        <p:xfrm>
          <a:off x="440819" y="7295910"/>
          <a:ext cx="6874382" cy="213677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DC6D895E-D872-A649-8D1F-2C10CFF35718}"/>
              </a:ext>
            </a:extLst>
          </p:cNvPr>
          <p:cNvSpPr txBox="1"/>
          <p:nvPr/>
        </p:nvSpPr>
        <p:spPr>
          <a:xfrm>
            <a:off x="457200" y="3803505"/>
            <a:ext cx="6858000" cy="1242514"/>
          </a:xfrm>
          <a:prstGeom prst="rect">
            <a:avLst/>
          </a:prstGeom>
          <a:noFill/>
        </p:spPr>
        <p:txBody>
          <a:bodyPr wrap="square" lIns="0" tIns="320040" rIns="0" bIns="0" rtlCol="0" anchor="t">
            <a:noAutofit/>
          </a:bodyPr>
          <a:lstStyle/>
          <a:p>
            <a:pPr>
              <a:lnSpc>
                <a:spcPct val="113999"/>
              </a:lnSpc>
              <a:spcAft>
                <a:spcPts val="1000"/>
              </a:spcAft>
            </a:pPr>
            <a:r>
              <a:rPr lang="en-US" sz="1500" b="0" i="1" dirty="0">
                <a:solidFill>
                  <a:schemeClr val="bg2"/>
                </a:solidFill>
                <a:effectLst/>
                <a:highlight>
                  <a:srgbClr val="FFFFFF"/>
                </a:highlight>
                <a:latin typeface="Georgia"/>
              </a:rPr>
              <a:t>There’s no arguing this past year has been challenging for homebuyers. But the market is in a </a:t>
            </a:r>
            <a:r>
              <a:rPr lang="en-US" sz="1500" i="1" dirty="0">
                <a:solidFill>
                  <a:schemeClr val="bg2"/>
                </a:solidFill>
                <a:highlight>
                  <a:srgbClr val="FFFFFF"/>
                </a:highlight>
                <a:latin typeface="Georgia"/>
              </a:rPr>
              <a:t>transition right now</a:t>
            </a:r>
            <a:r>
              <a:rPr lang="en-US" sz="1500" b="0" i="1" dirty="0">
                <a:solidFill>
                  <a:schemeClr val="bg2"/>
                </a:solidFill>
                <a:effectLst/>
                <a:highlight>
                  <a:srgbClr val="FFFFFF"/>
                </a:highlight>
                <a:latin typeface="Georgia"/>
              </a:rPr>
              <a:t>. And that gives today’s homeowners three key opportunities.</a:t>
            </a:r>
            <a:endParaRPr lang="en-US" sz="1500" i="1" dirty="0">
              <a:solidFill>
                <a:schemeClr val="bg2"/>
              </a:solidFill>
              <a:latin typeface="Georgia"/>
              <a:cs typeface="Arial"/>
            </a:endParaRP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p:txBody>
      </p:sp>
      <p:sp>
        <p:nvSpPr>
          <p:cNvPr id="2" name="Rectangle 1">
            <a:extLst>
              <a:ext uri="{FF2B5EF4-FFF2-40B4-BE49-F238E27FC236}">
                <a16:creationId xmlns:a16="http://schemas.microsoft.com/office/drawing/2014/main" id="{9E2EBD78-9DFA-7FAC-C92C-DEA4D058DB51}"/>
              </a:ext>
            </a:extLst>
          </p:cNvPr>
          <p:cNvSpPr/>
          <p:nvPr/>
        </p:nvSpPr>
        <p:spPr>
          <a:xfrm>
            <a:off x="0" y="2849398"/>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Homebuyer Opportunities Today</a:t>
            </a:r>
          </a:p>
        </p:txBody>
      </p:sp>
      <p:sp>
        <p:nvSpPr>
          <p:cNvPr id="5" name="Rectangle 4">
            <a:extLst>
              <a:ext uri="{FF2B5EF4-FFF2-40B4-BE49-F238E27FC236}">
                <a16:creationId xmlns:a16="http://schemas.microsoft.com/office/drawing/2014/main" id="{40CCA67E-682D-3714-1EAF-2FF7307ACD56}"/>
              </a:ext>
            </a:extLst>
          </p:cNvPr>
          <p:cNvSpPr/>
          <p:nvPr/>
        </p:nvSpPr>
        <p:spPr>
          <a:xfrm>
            <a:off x="363103" y="5064920"/>
            <a:ext cx="7164368" cy="1538947"/>
          </a:xfrm>
          <a:prstGeom prst="rect">
            <a:avLst/>
          </a:prstGeom>
        </p:spPr>
        <p:txBody>
          <a:bodyPr wrap="square" lIns="91440" tIns="45720" rIns="91440" bIns="45720" anchor="t">
            <a:spAutoFit/>
          </a:bodyPr>
          <a:lstStyle/>
          <a:p>
            <a:pPr>
              <a:lnSpc>
                <a:spcPct val="112000"/>
              </a:lnSpc>
              <a:spcAft>
                <a:spcPts val="1000"/>
              </a:spcAft>
            </a:pPr>
            <a:r>
              <a:rPr lang="en-US" sz="1500" b="1" dirty="0">
                <a:solidFill>
                  <a:schemeClr val="tx2"/>
                </a:solidFill>
              </a:rPr>
              <a:t>1.  The Supply of Homes for Sale Is Growing </a:t>
            </a:r>
            <a:endParaRPr lang="en-US" sz="1250" dirty="0"/>
          </a:p>
          <a:p>
            <a:pPr>
              <a:lnSpc>
                <a:spcPct val="112000"/>
              </a:lnSpc>
              <a:spcAft>
                <a:spcPts val="1000"/>
              </a:spcAft>
            </a:pPr>
            <a:r>
              <a:rPr lang="en-US" sz="1250" dirty="0"/>
              <a:t>One of the most significant shifts in the market this year is how the supply of homes for sale has increased. </a:t>
            </a:r>
            <a:r>
              <a:rPr lang="en-US" sz="1250" dirty="0">
                <a:latin typeface="Arial"/>
                <a:cs typeface="Arial"/>
              </a:rPr>
              <a:t>As data from </a:t>
            </a:r>
            <a:r>
              <a:rPr lang="en-US" sz="1250" i="1" dirty="0">
                <a:latin typeface="Arial"/>
                <a:cs typeface="Arial"/>
              </a:rPr>
              <a:t>Realtor.com </a:t>
            </a:r>
            <a:r>
              <a:rPr lang="en-US" sz="1250" dirty="0">
                <a:latin typeface="Arial"/>
                <a:cs typeface="Arial"/>
              </a:rPr>
              <a:t>shows, inventory is up more than 36% year over year. This</a:t>
            </a:r>
            <a:r>
              <a:rPr lang="en-US" sz="1250" b="0" i="0" dirty="0">
                <a:effectLst/>
                <a:latin typeface="Arial"/>
                <a:cs typeface="Arial"/>
              </a:rPr>
              <a:t> means you have a better chance of finding a home that suits your needs and preferences.</a:t>
            </a:r>
            <a:r>
              <a:rPr lang="en-US" sz="1250" dirty="0"/>
              <a:t> But that doesn't mean we've got a sudden surplus. We’re still almost 29% lower than the inventory levels we had in normal, pre-pandemic years (</a:t>
            </a:r>
            <a:r>
              <a:rPr lang="en-US" sz="1250" i="1" dirty="0"/>
              <a:t>see graph below</a:t>
            </a:r>
            <a:r>
              <a:rPr lang="en-US" sz="1250" dirty="0"/>
              <a:t>):</a:t>
            </a:r>
            <a:endParaRPr lang="en-US" sz="1250" dirty="0">
              <a:cs typeface="Arial"/>
            </a:endParaRPr>
          </a:p>
        </p:txBody>
      </p:sp>
      <p:sp>
        <p:nvSpPr>
          <p:cNvPr id="6" name="Rectangle 5">
            <a:extLst>
              <a:ext uri="{FF2B5EF4-FFF2-40B4-BE49-F238E27FC236}">
                <a16:creationId xmlns:a16="http://schemas.microsoft.com/office/drawing/2014/main" id="{F8F65D38-0294-86F7-F225-D9FE785E0AED}"/>
              </a:ext>
            </a:extLst>
          </p:cNvPr>
          <p:cNvSpPr/>
          <p:nvPr/>
        </p:nvSpPr>
        <p:spPr>
          <a:xfrm>
            <a:off x="457200" y="6768213"/>
            <a:ext cx="6858000" cy="26181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a:p>
        </p:txBody>
      </p:sp>
      <p:sp>
        <p:nvSpPr>
          <p:cNvPr id="7" name="TextBox 6">
            <a:extLst>
              <a:ext uri="{FF2B5EF4-FFF2-40B4-BE49-F238E27FC236}">
                <a16:creationId xmlns:a16="http://schemas.microsoft.com/office/drawing/2014/main" id="{D358560A-4D41-12A0-BDF2-D57F74F5C904}"/>
              </a:ext>
            </a:extLst>
          </p:cNvPr>
          <p:cNvSpPr txBox="1"/>
          <p:nvPr/>
        </p:nvSpPr>
        <p:spPr>
          <a:xfrm>
            <a:off x="5898298" y="9123930"/>
            <a:ext cx="1414170" cy="253916"/>
          </a:xfrm>
          <a:prstGeom prst="rect">
            <a:avLst/>
          </a:prstGeom>
          <a:noFill/>
        </p:spPr>
        <p:txBody>
          <a:bodyPr wrap="none" rtlCol="0">
            <a:spAutoFit/>
          </a:bodyPr>
          <a:lstStyle/>
          <a:p>
            <a:pPr algn="r"/>
            <a:r>
              <a:rPr lang="en-US" sz="1050" dirty="0">
                <a:solidFill>
                  <a:schemeClr val="bg2">
                    <a:lumMod val="60000"/>
                    <a:lumOff val="40000"/>
                  </a:schemeClr>
                </a:solidFill>
              </a:rPr>
              <a:t>Source: Realtor.com</a:t>
            </a:r>
          </a:p>
        </p:txBody>
      </p:sp>
      <p:sp>
        <p:nvSpPr>
          <p:cNvPr id="12" name="TextBox 11">
            <a:extLst>
              <a:ext uri="{FF2B5EF4-FFF2-40B4-BE49-F238E27FC236}">
                <a16:creationId xmlns:a16="http://schemas.microsoft.com/office/drawing/2014/main" id="{01E53026-0E9F-2263-EAB8-A3E1B6C7C181}"/>
              </a:ext>
            </a:extLst>
          </p:cNvPr>
          <p:cNvSpPr txBox="1"/>
          <p:nvPr/>
        </p:nvSpPr>
        <p:spPr>
          <a:xfrm>
            <a:off x="601401" y="6820465"/>
            <a:ext cx="6536347" cy="423193"/>
          </a:xfrm>
          <a:prstGeom prst="rect">
            <a:avLst/>
          </a:prstGeom>
          <a:noFill/>
        </p:spPr>
        <p:txBody>
          <a:bodyPr wrap="square" lIns="0" tIns="0" rIns="0" bIns="0" rtlCol="0" anchor="t">
            <a:spAutoFit/>
          </a:bodyPr>
          <a:lstStyle/>
          <a:p>
            <a:pPr algn="ctr">
              <a:spcAft>
                <a:spcPts val="500"/>
              </a:spcAft>
            </a:pPr>
            <a:r>
              <a:rPr lang="en-US" sz="1500" b="1" dirty="0">
                <a:solidFill>
                  <a:schemeClr val="tx1">
                    <a:lumMod val="65000"/>
                    <a:lumOff val="35000"/>
                  </a:schemeClr>
                </a:solidFill>
                <a:latin typeface="Arial"/>
                <a:cs typeface="Arial"/>
              </a:rPr>
              <a:t>Inventory Is Improving, But Still Below Pre-Pandemic Norms</a:t>
            </a:r>
            <a:br>
              <a:rPr lang="en-US" sz="1500" b="1" dirty="0">
                <a:latin typeface="Arial" panose="020B0604020202020204" pitchFamily="34" charset="0"/>
                <a:cs typeface="Arial" panose="020B0604020202020204" pitchFamily="34" charset="0"/>
              </a:rPr>
            </a:br>
            <a:r>
              <a:rPr lang="en-US" sz="1250" i="1" dirty="0">
                <a:solidFill>
                  <a:schemeClr val="bg1">
                    <a:lumMod val="50000"/>
                  </a:schemeClr>
                </a:solidFill>
                <a:latin typeface="Georgia"/>
                <a:cs typeface="Arial"/>
              </a:rPr>
              <a:t>National Inventory Change, Percent Year-Over-Year vs. Pre-Pandemic (2017–2019)</a:t>
            </a:r>
          </a:p>
        </p:txBody>
      </p:sp>
      <p:sp>
        <p:nvSpPr>
          <p:cNvPr id="20" name="Slide Number Placeholder 13">
            <a:extLst>
              <a:ext uri="{FF2B5EF4-FFF2-40B4-BE49-F238E27FC236}">
                <a16:creationId xmlns:a16="http://schemas.microsoft.com/office/drawing/2014/main" id="{32DE4FB1-310E-EB57-811B-E8474DF4FCCC}"/>
              </a:ext>
            </a:extLst>
          </p:cNvPr>
          <p:cNvSpPr>
            <a:spLocks noGrp="1"/>
          </p:cNvSpPr>
          <p:nvPr>
            <p:ph type="sldNum" sz="quarter" idx="12"/>
          </p:nvPr>
        </p:nvSpPr>
        <p:spPr>
          <a:xfrm>
            <a:off x="3443991" y="9372600"/>
            <a:ext cx="884419" cy="685801"/>
          </a:xfrm>
        </p:spPr>
        <p:txBody>
          <a:bodyPr/>
          <a:lstStyle/>
          <a:p>
            <a:fld id="{D9C681BF-E0B0-FE40-97D6-3440D5EE15D9}" type="slidenum">
              <a:rPr lang="en-US" dirty="0" smtClean="0"/>
              <a:pPr/>
              <a:t>4</a:t>
            </a:fld>
            <a:endParaRPr lang="en-US"/>
          </a:p>
        </p:txBody>
      </p:sp>
    </p:spTree>
    <p:extLst>
      <p:ext uri="{BB962C8B-B14F-4D97-AF65-F5344CB8AC3E}">
        <p14:creationId xmlns:p14="http://schemas.microsoft.com/office/powerpoint/2010/main" val="2097200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E7D5D0-5C41-68E7-249E-EA4D5B6DF31F}"/>
              </a:ext>
            </a:extLst>
          </p:cNvPr>
          <p:cNvSpPr/>
          <p:nvPr/>
        </p:nvSpPr>
        <p:spPr>
          <a:xfrm>
            <a:off x="376416" y="614581"/>
            <a:ext cx="7139488" cy="2828467"/>
          </a:xfrm>
          <a:prstGeom prst="rect">
            <a:avLst/>
          </a:prstGeom>
        </p:spPr>
        <p:txBody>
          <a:bodyPr wrap="square" lIns="91440" tIns="45720" rIns="91440" bIns="45720" anchor="t">
            <a:spAutoFit/>
          </a:bodyPr>
          <a:lstStyle/>
          <a:p>
            <a:pPr>
              <a:lnSpc>
                <a:spcPct val="112000"/>
              </a:lnSpc>
              <a:spcAft>
                <a:spcPts val="1000"/>
              </a:spcAft>
            </a:pPr>
            <a:r>
              <a:rPr lang="en-US" sz="1500" b="1" dirty="0">
                <a:solidFill>
                  <a:schemeClr val="tx2"/>
                </a:solidFill>
              </a:rPr>
              <a:t>2.  There’s More New Home Construction</a:t>
            </a:r>
            <a:endParaRPr lang="en-US" sz="1250" dirty="0"/>
          </a:p>
          <a:p>
            <a:pPr>
              <a:lnSpc>
                <a:spcPct val="112000"/>
              </a:lnSpc>
              <a:spcAft>
                <a:spcPts val="1000"/>
              </a:spcAft>
            </a:pPr>
            <a:r>
              <a:rPr lang="en-US" sz="1250" dirty="0"/>
              <a:t>And if you still don’t see an existing home you like, another big opportunity lies in the rise of new home construction. According to data from the </a:t>
            </a:r>
            <a:r>
              <a:rPr lang="en-US" sz="1250" i="1" dirty="0"/>
              <a:t>Census</a:t>
            </a:r>
            <a:r>
              <a:rPr lang="en-US" sz="1250" dirty="0"/>
              <a:t> and </a:t>
            </a:r>
            <a:r>
              <a:rPr lang="en-US" sz="1250" i="1" dirty="0"/>
              <a:t>NAR</a:t>
            </a:r>
            <a:r>
              <a:rPr lang="en-US" sz="1250" dirty="0"/>
              <a:t>, one in three homes on the market is a newly built home. But don't worry, that's not because of overbuilding – builders are just catching up after years of underbuilding.</a:t>
            </a:r>
            <a:endParaRPr lang="en-US" sz="1250" dirty="0">
              <a:cs typeface="Arial"/>
            </a:endParaRPr>
          </a:p>
          <a:p>
            <a:pPr>
              <a:lnSpc>
                <a:spcPct val="112000"/>
              </a:lnSpc>
              <a:spcAft>
                <a:spcPts val="1000"/>
              </a:spcAft>
            </a:pPr>
            <a:r>
              <a:rPr lang="en-US" sz="1250" b="0" i="0" dirty="0">
                <a:solidFill>
                  <a:srgbClr val="000000"/>
                </a:solidFill>
                <a:effectLst/>
                <a:highlight>
                  <a:srgbClr val="FFFFFF"/>
                </a:highlight>
                <a:latin typeface="Arial"/>
                <a:cs typeface="Arial"/>
              </a:rPr>
              <a:t>And since builders have been focusing on smaller, more affordable homes, you can really open up your pool of options if you add new builds to your search.</a:t>
            </a:r>
          </a:p>
          <a:p>
            <a:pPr>
              <a:lnSpc>
                <a:spcPct val="112000"/>
              </a:lnSpc>
              <a:spcAft>
                <a:spcPts val="1000"/>
              </a:spcAft>
            </a:pPr>
            <a:r>
              <a:rPr lang="en-US" sz="1500" b="1" dirty="0">
                <a:solidFill>
                  <a:schemeClr val="tx2"/>
                </a:solidFill>
              </a:rPr>
              <a:t>3.  Home Prices Are Moderating</a:t>
            </a:r>
            <a:endParaRPr lang="en-US" sz="1250" dirty="0"/>
          </a:p>
          <a:p>
            <a:pPr>
              <a:lnSpc>
                <a:spcPct val="112000"/>
              </a:lnSpc>
              <a:spcAft>
                <a:spcPts val="1000"/>
              </a:spcAft>
            </a:pPr>
            <a:r>
              <a:rPr lang="en-US" sz="1250" b="0" i="0" dirty="0">
                <a:solidFill>
                  <a:srgbClr val="000000"/>
                </a:solidFill>
                <a:effectLst/>
                <a:highlight>
                  <a:srgbClr val="FFFFFF"/>
                </a:highlight>
                <a:latin typeface="Arial" panose="020B0604020202020204" pitchFamily="34" charset="0"/>
              </a:rPr>
              <a:t>And third, home prices are showing signs of moderation – and that’s a welcome shift after the rapid appreciation seen in recent years (</a:t>
            </a:r>
            <a:r>
              <a:rPr lang="en-US" sz="1250" b="0" i="1" dirty="0">
                <a:solidFill>
                  <a:srgbClr val="000000"/>
                </a:solidFill>
                <a:effectLst/>
                <a:highlight>
                  <a:srgbClr val="FFFFFF"/>
                </a:highlight>
                <a:latin typeface="Arial" panose="020B0604020202020204" pitchFamily="34" charset="0"/>
              </a:rPr>
              <a:t>see graph below</a:t>
            </a:r>
            <a:r>
              <a:rPr lang="en-US" sz="1250" b="0" i="0" dirty="0">
                <a:solidFill>
                  <a:srgbClr val="000000"/>
                </a:solidFill>
                <a:effectLst/>
                <a:highlight>
                  <a:srgbClr val="FFFFFF"/>
                </a:highlight>
                <a:latin typeface="Arial" panose="020B0604020202020204" pitchFamily="34" charset="0"/>
              </a:rPr>
              <a:t>):</a:t>
            </a:r>
            <a:endParaRPr lang="en-US" sz="1250" dirty="0"/>
          </a:p>
        </p:txBody>
      </p:sp>
      <p:sp>
        <p:nvSpPr>
          <p:cNvPr id="28" name="Rectangle 27">
            <a:extLst>
              <a:ext uri="{FF2B5EF4-FFF2-40B4-BE49-F238E27FC236}">
                <a16:creationId xmlns:a16="http://schemas.microsoft.com/office/drawing/2014/main" id="{ABE5FE7E-C3FA-7CC3-5B9B-79F290697C70}"/>
              </a:ext>
            </a:extLst>
          </p:cNvPr>
          <p:cNvSpPr/>
          <p:nvPr/>
        </p:nvSpPr>
        <p:spPr>
          <a:xfrm>
            <a:off x="462816" y="3613830"/>
            <a:ext cx="6859336" cy="358706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a:p>
        </p:txBody>
      </p:sp>
      <p:sp>
        <p:nvSpPr>
          <p:cNvPr id="29" name="TextBox 28">
            <a:extLst>
              <a:ext uri="{FF2B5EF4-FFF2-40B4-BE49-F238E27FC236}">
                <a16:creationId xmlns:a16="http://schemas.microsoft.com/office/drawing/2014/main" id="{3C206E8E-FC02-A6FC-8874-397F205BE15D}"/>
              </a:ext>
            </a:extLst>
          </p:cNvPr>
          <p:cNvSpPr txBox="1"/>
          <p:nvPr/>
        </p:nvSpPr>
        <p:spPr>
          <a:xfrm>
            <a:off x="5860396" y="6909156"/>
            <a:ext cx="1423788" cy="253916"/>
          </a:xfrm>
          <a:prstGeom prst="rect">
            <a:avLst/>
          </a:prstGeom>
          <a:noFill/>
        </p:spPr>
        <p:txBody>
          <a:bodyPr wrap="none" rtlCol="0">
            <a:spAutoFit/>
          </a:bodyPr>
          <a:lstStyle/>
          <a:p>
            <a:pPr algn="r"/>
            <a:r>
              <a:rPr lang="en-US" sz="1050" dirty="0">
                <a:solidFill>
                  <a:schemeClr val="bg2">
                    <a:lumMod val="60000"/>
                    <a:lumOff val="40000"/>
                  </a:schemeClr>
                </a:solidFill>
              </a:rPr>
              <a:t>Source: Case-Shiller</a:t>
            </a:r>
          </a:p>
        </p:txBody>
      </p:sp>
      <p:sp>
        <p:nvSpPr>
          <p:cNvPr id="30" name="TextBox 29">
            <a:extLst>
              <a:ext uri="{FF2B5EF4-FFF2-40B4-BE49-F238E27FC236}">
                <a16:creationId xmlns:a16="http://schemas.microsoft.com/office/drawing/2014/main" id="{721B25F5-EECD-D9FB-4C4E-4A7292EFF0C5}"/>
              </a:ext>
            </a:extLst>
          </p:cNvPr>
          <p:cNvSpPr txBox="1"/>
          <p:nvPr/>
        </p:nvSpPr>
        <p:spPr>
          <a:xfrm>
            <a:off x="618026" y="3738295"/>
            <a:ext cx="6536347" cy="423193"/>
          </a:xfrm>
          <a:prstGeom prst="rect">
            <a:avLst/>
          </a:prstGeom>
          <a:noFill/>
        </p:spPr>
        <p:txBody>
          <a:bodyPr wrap="square" lIns="0" tIns="0" rIns="0" bIns="0" rtlCol="0" anchor="t">
            <a:spAutoFit/>
          </a:bodyPr>
          <a:lstStyle/>
          <a:p>
            <a:pPr algn="ctr">
              <a:spcAft>
                <a:spcPts val="500"/>
              </a:spcAft>
            </a:pPr>
            <a:r>
              <a:rPr lang="en-US" sz="1500" b="1" dirty="0">
                <a:solidFill>
                  <a:schemeClr val="tx1">
                    <a:lumMod val="65000"/>
                    <a:lumOff val="35000"/>
                  </a:schemeClr>
                </a:solidFill>
                <a:latin typeface="Arial"/>
                <a:cs typeface="Arial"/>
              </a:rPr>
              <a:t>Home Price Growth Is Slowing To More Normal Levels</a:t>
            </a:r>
            <a:br>
              <a:rPr lang="en-US" sz="1500" b="1" dirty="0">
                <a:solidFill>
                  <a:schemeClr val="tx1">
                    <a:lumMod val="65000"/>
                    <a:lumOff val="35000"/>
                  </a:schemeClr>
                </a:solidFill>
                <a:latin typeface="Arial" panose="020B0604020202020204" pitchFamily="34" charset="0"/>
                <a:cs typeface="Arial" panose="020B0604020202020204" pitchFamily="34" charset="0"/>
              </a:rPr>
            </a:br>
            <a:r>
              <a:rPr lang="en-US" sz="1250" i="1" dirty="0">
                <a:solidFill>
                  <a:schemeClr val="bg1">
                    <a:lumMod val="50000"/>
                  </a:schemeClr>
                </a:solidFill>
                <a:latin typeface="Georgia"/>
                <a:cs typeface="Arial"/>
              </a:rPr>
              <a:t>Year-Over-Year Change in Home Prices</a:t>
            </a:r>
          </a:p>
        </p:txBody>
      </p:sp>
      <p:sp>
        <p:nvSpPr>
          <p:cNvPr id="32" name="Slide Number Placeholder 13">
            <a:extLst>
              <a:ext uri="{FF2B5EF4-FFF2-40B4-BE49-F238E27FC236}">
                <a16:creationId xmlns:a16="http://schemas.microsoft.com/office/drawing/2014/main" id="{CB1A149B-659F-1392-6F3C-96D4671B05B1}"/>
              </a:ext>
            </a:extLst>
          </p:cNvPr>
          <p:cNvSpPr>
            <a:spLocks noGrp="1"/>
          </p:cNvSpPr>
          <p:nvPr>
            <p:ph type="sldNum" sz="quarter" idx="12"/>
          </p:nvPr>
        </p:nvSpPr>
        <p:spPr>
          <a:xfrm>
            <a:off x="3443991" y="9372600"/>
            <a:ext cx="884419" cy="685801"/>
          </a:xfrm>
        </p:spPr>
        <p:txBody>
          <a:bodyPr/>
          <a:lstStyle/>
          <a:p>
            <a:fld id="{D9C681BF-E0B0-FE40-97D6-3440D5EE15D9}" type="slidenum">
              <a:rPr lang="en-US" dirty="0" smtClean="0"/>
              <a:pPr/>
              <a:t>5</a:t>
            </a:fld>
            <a:endParaRPr lang="en-US"/>
          </a:p>
        </p:txBody>
      </p:sp>
      <p:graphicFrame>
        <p:nvGraphicFramePr>
          <p:cNvPr id="10" name="Chart 9">
            <a:extLst>
              <a:ext uri="{FF2B5EF4-FFF2-40B4-BE49-F238E27FC236}">
                <a16:creationId xmlns:a16="http://schemas.microsoft.com/office/drawing/2014/main" id="{70DD1BE9-3933-35A2-85DE-BF4A0FA102BB}"/>
              </a:ext>
            </a:extLst>
          </p:cNvPr>
          <p:cNvGraphicFramePr/>
          <p:nvPr>
            <p:extLst>
              <p:ext uri="{D42A27DB-BD31-4B8C-83A1-F6EECF244321}">
                <p14:modId xmlns:p14="http://schemas.microsoft.com/office/powerpoint/2010/main" val="2275053764"/>
              </p:ext>
            </p:extLst>
          </p:nvPr>
        </p:nvGraphicFramePr>
        <p:xfrm>
          <a:off x="500305" y="4340203"/>
          <a:ext cx="6808421" cy="256895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5E04D2A-C0CB-E05F-8418-A751EEF218DE}"/>
              </a:ext>
            </a:extLst>
          </p:cNvPr>
          <p:cNvSpPr txBox="1"/>
          <p:nvPr/>
        </p:nvSpPr>
        <p:spPr>
          <a:xfrm>
            <a:off x="384034" y="7436764"/>
            <a:ext cx="6963518" cy="1280351"/>
          </a:xfrm>
          <a:prstGeom prst="rect">
            <a:avLst/>
          </a:prstGeom>
          <a:noFill/>
        </p:spPr>
        <p:txBody>
          <a:bodyPr wrap="square">
            <a:spAutoFit/>
          </a:bodyPr>
          <a:lstStyle/>
          <a:p>
            <a:pPr>
              <a:lnSpc>
                <a:spcPct val="112000"/>
              </a:lnSpc>
              <a:spcAft>
                <a:spcPts val="1000"/>
              </a:spcAft>
            </a:pPr>
            <a:r>
              <a:rPr lang="en-US" sz="1250" b="0" i="0" dirty="0">
                <a:solidFill>
                  <a:srgbClr val="000000"/>
                </a:solidFill>
                <a:effectLst/>
                <a:highlight>
                  <a:srgbClr val="FFFFFF"/>
                </a:highlight>
                <a:latin typeface="Arial"/>
                <a:cs typeface="Arial"/>
              </a:rPr>
              <a:t>As Marco </a:t>
            </a:r>
            <a:r>
              <a:rPr lang="en-US" sz="1250" b="0" i="0" dirty="0" err="1">
                <a:solidFill>
                  <a:srgbClr val="000000"/>
                </a:solidFill>
                <a:effectLst/>
                <a:highlight>
                  <a:srgbClr val="FFFFFF"/>
                </a:highlight>
                <a:latin typeface="Arial"/>
                <a:cs typeface="Arial"/>
              </a:rPr>
              <a:t>Santarelli</a:t>
            </a:r>
            <a:r>
              <a:rPr lang="en-US" sz="1250" b="0" i="0" dirty="0">
                <a:solidFill>
                  <a:srgbClr val="000000"/>
                </a:solidFill>
                <a:effectLst/>
                <a:highlight>
                  <a:srgbClr val="FFFFFF"/>
                </a:highlight>
                <a:latin typeface="Arial"/>
                <a:cs typeface="Arial"/>
              </a:rPr>
              <a:t>, the Founder of </a:t>
            </a:r>
            <a:r>
              <a:rPr lang="en-US" sz="1250" b="0" i="1" dirty="0" err="1">
                <a:solidFill>
                  <a:srgbClr val="000000"/>
                </a:solidFill>
                <a:effectLst/>
                <a:highlight>
                  <a:srgbClr val="FFFFFF"/>
                </a:highlight>
                <a:latin typeface="Arial"/>
                <a:cs typeface="Arial"/>
              </a:rPr>
              <a:t>Norada</a:t>
            </a:r>
            <a:r>
              <a:rPr lang="en-US" sz="1250" b="0" i="1" dirty="0">
                <a:solidFill>
                  <a:srgbClr val="000000"/>
                </a:solidFill>
                <a:effectLst/>
                <a:highlight>
                  <a:srgbClr val="FFFFFF"/>
                </a:highlight>
                <a:latin typeface="Arial"/>
                <a:cs typeface="Arial"/>
              </a:rPr>
              <a:t> Real Estate Investments</a:t>
            </a:r>
            <a:r>
              <a:rPr lang="en-US" sz="1250" b="0" i="0" dirty="0">
                <a:solidFill>
                  <a:srgbClr val="000000"/>
                </a:solidFill>
                <a:effectLst/>
                <a:highlight>
                  <a:srgbClr val="FFFFFF"/>
                </a:highlight>
                <a:latin typeface="Arial"/>
                <a:cs typeface="Arial"/>
              </a:rPr>
              <a:t>, says: </a:t>
            </a:r>
          </a:p>
          <a:p>
            <a:pPr lvl="1">
              <a:lnSpc>
                <a:spcPct val="112000"/>
              </a:lnSpc>
              <a:spcAft>
                <a:spcPts val="1000"/>
              </a:spcAft>
            </a:pPr>
            <a:r>
              <a:rPr lang="en-US" sz="1250" i="1" dirty="0">
                <a:solidFill>
                  <a:schemeClr val="bg2"/>
                </a:solidFill>
                <a:highlight>
                  <a:srgbClr val="FFFFFF"/>
                </a:highlight>
                <a:latin typeface="Arial"/>
                <a:cs typeface="Arial"/>
              </a:rPr>
              <a:t>“</a:t>
            </a:r>
            <a:r>
              <a:rPr lang="en-US" sz="1250" b="0" i="1" dirty="0">
                <a:solidFill>
                  <a:schemeClr val="bg2"/>
                </a:solidFill>
                <a:effectLst/>
                <a:highlight>
                  <a:srgbClr val="FFFFFF"/>
                </a:highlight>
                <a:latin typeface="Arial"/>
                <a:cs typeface="Arial"/>
              </a:rPr>
              <a:t>This moderation is mostly due to supply and demand. Supply is growing and demand is </a:t>
            </a:r>
            <a:r>
              <a:rPr lang="en-US" sz="1250" i="1" dirty="0">
                <a:solidFill>
                  <a:schemeClr val="bg2"/>
                </a:solidFill>
                <a:highlight>
                  <a:srgbClr val="FFFFFF"/>
                </a:highlight>
                <a:latin typeface="Arial"/>
                <a:cs typeface="Arial"/>
              </a:rPr>
              <a:t>more moderate</a:t>
            </a:r>
            <a:r>
              <a:rPr lang="en-US" sz="1250" b="0" i="1" dirty="0">
                <a:solidFill>
                  <a:schemeClr val="bg2"/>
                </a:solidFill>
                <a:effectLst/>
                <a:highlight>
                  <a:srgbClr val="FFFFFF"/>
                </a:highlight>
                <a:latin typeface="Arial"/>
                <a:cs typeface="Arial"/>
              </a:rPr>
              <a:t>, so prices aren’t rising as fast. But make no mistake, that doesn’t mean prices are falling – they’re just rising at a more normal pace. </a:t>
            </a:r>
            <a:r>
              <a:rPr lang="en-US" sz="1250" i="1" dirty="0">
                <a:solidFill>
                  <a:schemeClr val="bg2"/>
                </a:solidFill>
                <a:highlight>
                  <a:srgbClr val="FFFFFF"/>
                </a:highlight>
                <a:latin typeface="Arial"/>
                <a:cs typeface="Arial"/>
              </a:rPr>
              <a:t>That</a:t>
            </a:r>
            <a:r>
              <a:rPr lang="en-US" sz="1250" b="0" i="1" dirty="0">
                <a:solidFill>
                  <a:schemeClr val="bg2"/>
                </a:solidFill>
                <a:effectLst/>
                <a:highlight>
                  <a:srgbClr val="FFFFFF"/>
                </a:highlight>
                <a:latin typeface="Arial"/>
                <a:cs typeface="Arial"/>
              </a:rPr>
              <a:t> </a:t>
            </a:r>
            <a:r>
              <a:rPr lang="en-US" sz="1250" i="1" dirty="0">
                <a:solidFill>
                  <a:schemeClr val="bg2"/>
                </a:solidFill>
                <a:highlight>
                  <a:srgbClr val="FFFFFF"/>
                </a:highlight>
                <a:latin typeface="Arial"/>
                <a:cs typeface="Arial"/>
              </a:rPr>
              <a:t>slowing price growth means</a:t>
            </a:r>
            <a:r>
              <a:rPr lang="en-US" sz="1250" b="0" i="1" dirty="0">
                <a:solidFill>
                  <a:schemeClr val="bg2"/>
                </a:solidFill>
                <a:effectLst/>
                <a:highlight>
                  <a:srgbClr val="FFFFFF"/>
                </a:highlight>
                <a:latin typeface="Arial"/>
                <a:cs typeface="Arial"/>
              </a:rPr>
              <a:t> you’re less likely to face the steep price increases we saw a few years ago.” </a:t>
            </a:r>
          </a:p>
        </p:txBody>
      </p:sp>
    </p:spTree>
    <p:extLst>
      <p:ext uri="{BB962C8B-B14F-4D97-AF65-F5344CB8AC3E}">
        <p14:creationId xmlns:p14="http://schemas.microsoft.com/office/powerpoint/2010/main" val="227989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6</a:t>
            </a:fld>
            <a:endParaRPr lang="en-US"/>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1063206481"/>
              </p:ext>
            </p:extLst>
          </p:nvPr>
        </p:nvGraphicFramePr>
        <p:xfrm>
          <a:off x="473825" y="8852322"/>
          <a:ext cx="6858000" cy="524383"/>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22096">
                <a:tc>
                  <a:txBody>
                    <a:bodyPr/>
                    <a:lstStyle/>
                    <a:p>
                      <a:pPr>
                        <a:lnSpc>
                          <a:spcPct val="110000"/>
                        </a:lnSpc>
                        <a:spcAft>
                          <a:spcPts val="500"/>
                        </a:spcAft>
                      </a:pPr>
                      <a:r>
                        <a:rPr lang="en-US" sz="1500" dirty="0">
                          <a:solidFill>
                            <a:schemeClr val="tx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Let’s connect to talk more about the opportunities you have in today’s market.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4" name="Rectangle 3">
            <a:extLst>
              <a:ext uri="{FF2B5EF4-FFF2-40B4-BE49-F238E27FC236}">
                <a16:creationId xmlns:a16="http://schemas.microsoft.com/office/drawing/2014/main" id="{35E606B3-9FC4-B02C-BAB8-D7B6EB212A10}"/>
              </a:ext>
            </a:extLst>
          </p:cNvPr>
          <p:cNvSpPr/>
          <p:nvPr/>
        </p:nvSpPr>
        <p:spPr>
          <a:xfrm>
            <a:off x="369864" y="4257363"/>
            <a:ext cx="6961961" cy="1882631"/>
          </a:xfrm>
          <a:prstGeom prst="rect">
            <a:avLst/>
          </a:prstGeom>
        </p:spPr>
        <p:txBody>
          <a:bodyPr wrap="square" lIns="91440" tIns="45720" rIns="91440" bIns="45720" anchor="t">
            <a:spAutoFit/>
          </a:bodyPr>
          <a:lstStyle/>
          <a:p>
            <a:pPr>
              <a:lnSpc>
                <a:spcPct val="112000"/>
              </a:lnSpc>
              <a:spcAft>
                <a:spcPts val="1000"/>
              </a:spcAft>
            </a:pPr>
            <a:r>
              <a:rPr lang="en-US" sz="1500" b="1" dirty="0">
                <a:solidFill>
                  <a:schemeClr val="tx2"/>
                </a:solidFill>
              </a:rPr>
              <a:t>The Opportunity in Front of You</a:t>
            </a:r>
            <a:endParaRPr lang="en-US" sz="1250" dirty="0">
              <a:solidFill>
                <a:schemeClr val="tx2"/>
              </a:solidFill>
              <a:cs typeface="Arial"/>
            </a:endParaRPr>
          </a:p>
          <a:p>
            <a:pPr>
              <a:lnSpc>
                <a:spcPct val="112000"/>
              </a:lnSpc>
              <a:spcAft>
                <a:spcPts val="1000"/>
              </a:spcAft>
            </a:pPr>
            <a:r>
              <a:rPr lang="en-US" sz="1250" dirty="0"/>
              <a:t>If you’re ready and able to buy, you may find the coming months a bit easier to navigate. On the other hand, you could choose to wait. But if you do, here’s the risk you run. As more buyers recognize the shift in the market, competition will grow again. </a:t>
            </a:r>
          </a:p>
          <a:p>
            <a:pPr>
              <a:lnSpc>
                <a:spcPct val="112000"/>
              </a:lnSpc>
              <a:spcAft>
                <a:spcPts val="1000"/>
              </a:spcAft>
            </a:pPr>
            <a:r>
              <a:rPr lang="en-US" sz="1250" dirty="0"/>
              <a:t>On a similar note, if mortgage rates come down further, more buyers will come back into the market. So, making a move now helps you take advantage of the current market conditions and get ahead of those other buyers. </a:t>
            </a:r>
          </a:p>
        </p:txBody>
      </p:sp>
      <p:pic>
        <p:nvPicPr>
          <p:cNvPr id="3" name="Picture 2" descr="A sun shining through trees&#10;&#10;Description automatically generated with medium confidence">
            <a:extLst>
              <a:ext uri="{FF2B5EF4-FFF2-40B4-BE49-F238E27FC236}">
                <a16:creationId xmlns:a16="http://schemas.microsoft.com/office/drawing/2014/main" id="{E5439A54-5CF3-FD9A-40DE-4243B3DA6A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399" cy="4000587"/>
          </a:xfrm>
          <a:prstGeom prst="rect">
            <a:avLst/>
          </a:prstGeom>
        </p:spPr>
      </p:pic>
    </p:spTree>
    <p:extLst>
      <p:ext uri="{BB962C8B-B14F-4D97-AF65-F5344CB8AC3E}">
        <p14:creationId xmlns:p14="http://schemas.microsoft.com/office/powerpoint/2010/main" val="3097596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20547671-D45F-1178-D4AD-6031C7CFF913}"/>
              </a:ext>
            </a:extLst>
          </p:cNvPr>
          <p:cNvGrpSpPr/>
          <p:nvPr/>
        </p:nvGrpSpPr>
        <p:grpSpPr>
          <a:xfrm>
            <a:off x="5997150" y="6353851"/>
            <a:ext cx="1406962" cy="1437116"/>
            <a:chOff x="6199575" y="6353899"/>
            <a:chExt cx="1406962" cy="1437116"/>
          </a:xfrm>
        </p:grpSpPr>
        <p:sp>
          <p:nvSpPr>
            <p:cNvPr id="41" name="Oval 40">
              <a:extLst>
                <a:ext uri="{FF2B5EF4-FFF2-40B4-BE49-F238E27FC236}">
                  <a16:creationId xmlns:a16="http://schemas.microsoft.com/office/drawing/2014/main" id="{110E5189-805A-C156-F553-29900617B6BF}"/>
                </a:ext>
              </a:extLst>
            </p:cNvPr>
            <p:cNvSpPr/>
            <p:nvPr/>
          </p:nvSpPr>
          <p:spPr>
            <a:xfrm>
              <a:off x="6203883" y="6371130"/>
              <a:ext cx="1402654" cy="14026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house with a lawn and a black background&#10;&#10;Description automatically generated">
              <a:extLst>
                <a:ext uri="{FF2B5EF4-FFF2-40B4-BE49-F238E27FC236}">
                  <a16:creationId xmlns:a16="http://schemas.microsoft.com/office/drawing/2014/main" id="{A3FC47C7-80D1-6E3A-29CE-8B96EB15FB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99575" y="6353899"/>
              <a:ext cx="1402654" cy="1437116"/>
            </a:xfrm>
            <a:prstGeom prst="ellipse">
              <a:avLst/>
            </a:prstGeom>
            <a:ln>
              <a:noFill/>
            </a:ln>
          </p:spPr>
        </p:pic>
      </p:grpSp>
      <p:sp>
        <p:nvSpPr>
          <p:cNvPr id="20" name="Oval 19">
            <a:extLst>
              <a:ext uri="{FF2B5EF4-FFF2-40B4-BE49-F238E27FC236}">
                <a16:creationId xmlns:a16="http://schemas.microsoft.com/office/drawing/2014/main" id="{F6953A0B-DF01-1C1A-47EC-63B77FB56575}"/>
              </a:ext>
            </a:extLst>
          </p:cNvPr>
          <p:cNvSpPr/>
          <p:nvPr/>
        </p:nvSpPr>
        <p:spPr>
          <a:xfrm>
            <a:off x="896270" y="4840358"/>
            <a:ext cx="1595253" cy="159525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5163E1-38D3-0581-2538-423921E567B6}"/>
              </a:ext>
            </a:extLst>
          </p:cNvPr>
          <p:cNvSpPr/>
          <p:nvPr/>
        </p:nvSpPr>
        <p:spPr>
          <a:xfrm>
            <a:off x="3419608" y="2602587"/>
            <a:ext cx="3969004" cy="34132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C56A208-F3F0-5B4B-A446-B8CC9C9995BA}"/>
              </a:ext>
            </a:extLst>
          </p:cNvPr>
          <p:cNvSpPr/>
          <p:nvPr/>
        </p:nvSpPr>
        <p:spPr>
          <a:xfrm>
            <a:off x="3747596" y="5646549"/>
            <a:ext cx="242374" cy="369332"/>
          </a:xfrm>
          <a:prstGeom prst="rect">
            <a:avLst/>
          </a:prstGeom>
        </p:spPr>
        <p:txBody>
          <a:bodyPr wrap="square">
            <a:spAutoFit/>
          </a:bodyPr>
          <a:lstStyle/>
          <a:p>
            <a:r>
              <a:rPr lang="en-US">
                <a:solidFill>
                  <a:srgbClr val="000000"/>
                </a:solidFill>
                <a:latin typeface="Times" pitchFamily="2" charset="0"/>
              </a:rPr>
              <a:t> </a:t>
            </a:r>
            <a:endParaRPr lang="en-US"/>
          </a:p>
        </p:txBody>
      </p:sp>
      <p:sp>
        <p:nvSpPr>
          <p:cNvPr id="4" name="Slide Number Placeholder 13">
            <a:extLst>
              <a:ext uri="{FF2B5EF4-FFF2-40B4-BE49-F238E27FC236}">
                <a16:creationId xmlns:a16="http://schemas.microsoft.com/office/drawing/2014/main" id="{4997BE3D-29C8-C276-6468-20590ECE4503}"/>
              </a:ext>
            </a:extLst>
          </p:cNvPr>
          <p:cNvSpPr>
            <a:spLocks noGrp="1"/>
          </p:cNvSpPr>
          <p:nvPr>
            <p:ph type="sldNum" sz="quarter" idx="12"/>
          </p:nvPr>
        </p:nvSpPr>
        <p:spPr>
          <a:xfrm>
            <a:off x="3443991" y="9372600"/>
            <a:ext cx="884419" cy="685801"/>
          </a:xfrm>
        </p:spPr>
        <p:txBody>
          <a:bodyPr/>
          <a:lstStyle/>
          <a:p>
            <a:r>
              <a:rPr lang="en-US" dirty="0"/>
              <a:t>7</a:t>
            </a:r>
          </a:p>
        </p:txBody>
      </p:sp>
      <p:sp>
        <p:nvSpPr>
          <p:cNvPr id="8" name="Rectangle 7">
            <a:extLst>
              <a:ext uri="{FF2B5EF4-FFF2-40B4-BE49-F238E27FC236}">
                <a16:creationId xmlns:a16="http://schemas.microsoft.com/office/drawing/2014/main" id="{E3F56132-A792-66C9-F18E-4BEA1BDA2A4E}"/>
              </a:ext>
            </a:extLst>
          </p:cNvPr>
          <p:cNvSpPr/>
          <p:nvPr/>
        </p:nvSpPr>
        <p:spPr>
          <a:xfrm>
            <a:off x="0" y="0"/>
            <a:ext cx="7772400" cy="21844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8DA8A10-6850-D3B9-6504-7C036035E07B}"/>
              </a:ext>
            </a:extLst>
          </p:cNvPr>
          <p:cNvSpPr txBox="1"/>
          <p:nvPr/>
        </p:nvSpPr>
        <p:spPr>
          <a:xfrm>
            <a:off x="372533" y="553591"/>
            <a:ext cx="4738309" cy="1077218"/>
          </a:xfrm>
          <a:prstGeom prst="rect">
            <a:avLst/>
          </a:prstGeom>
          <a:noFill/>
        </p:spPr>
        <p:txBody>
          <a:bodyPr wrap="square" rtlCol="0">
            <a:spAutoFit/>
          </a:bodyPr>
          <a:lstStyle/>
          <a:p>
            <a:r>
              <a:rPr lang="en-US" sz="3200" dirty="0">
                <a:solidFill>
                  <a:srgbClr val="FFFFFF"/>
                </a:solidFill>
              </a:rPr>
              <a:t>Housing Market Forecast</a:t>
            </a:r>
          </a:p>
          <a:p>
            <a:r>
              <a:rPr lang="en-US" sz="3200" dirty="0">
                <a:solidFill>
                  <a:srgbClr val="FFFFFF"/>
                </a:solidFill>
              </a:rPr>
              <a:t>for the Rest of the Year</a:t>
            </a:r>
            <a:endParaRPr lang="en-US" dirty="0"/>
          </a:p>
        </p:txBody>
      </p:sp>
      <p:sp>
        <p:nvSpPr>
          <p:cNvPr id="6" name="TextBox 5">
            <a:extLst>
              <a:ext uri="{FF2B5EF4-FFF2-40B4-BE49-F238E27FC236}">
                <a16:creationId xmlns:a16="http://schemas.microsoft.com/office/drawing/2014/main" id="{17B3AC73-7C69-34F7-776C-11A75E479E96}"/>
              </a:ext>
            </a:extLst>
          </p:cNvPr>
          <p:cNvSpPr txBox="1"/>
          <p:nvPr/>
        </p:nvSpPr>
        <p:spPr>
          <a:xfrm>
            <a:off x="759901" y="2648241"/>
            <a:ext cx="2530929" cy="584775"/>
          </a:xfrm>
          <a:prstGeom prst="rect">
            <a:avLst/>
          </a:prstGeom>
          <a:noFill/>
        </p:spPr>
        <p:txBody>
          <a:bodyPr wrap="square" rtlCol="0">
            <a:spAutoFit/>
          </a:bodyPr>
          <a:lstStyle/>
          <a:p>
            <a:r>
              <a:rPr lang="en-US" sz="1600" b="1" dirty="0">
                <a:solidFill>
                  <a:schemeClr val="tx2"/>
                </a:solidFill>
              </a:rPr>
              <a:t>Home Prices Expected</a:t>
            </a:r>
          </a:p>
          <a:p>
            <a:r>
              <a:rPr lang="en-US" sz="1600" b="1" dirty="0">
                <a:solidFill>
                  <a:schemeClr val="tx2"/>
                </a:solidFill>
              </a:rPr>
              <a:t>To Climb Moderately</a:t>
            </a:r>
          </a:p>
        </p:txBody>
      </p:sp>
      <p:sp>
        <p:nvSpPr>
          <p:cNvPr id="7" name="TextBox 6">
            <a:extLst>
              <a:ext uri="{FF2B5EF4-FFF2-40B4-BE49-F238E27FC236}">
                <a16:creationId xmlns:a16="http://schemas.microsoft.com/office/drawing/2014/main" id="{F2FA708C-C9D9-756B-B19F-F8AE65A0471F}"/>
              </a:ext>
            </a:extLst>
          </p:cNvPr>
          <p:cNvSpPr txBox="1"/>
          <p:nvPr/>
        </p:nvSpPr>
        <p:spPr>
          <a:xfrm>
            <a:off x="372533" y="3313861"/>
            <a:ext cx="2909510" cy="1384995"/>
          </a:xfrm>
          <a:prstGeom prst="rect">
            <a:avLst/>
          </a:prstGeom>
          <a:noFill/>
        </p:spPr>
        <p:txBody>
          <a:bodyPr wrap="square" rtlCol="0">
            <a:spAutoFit/>
          </a:bodyPr>
          <a:lstStyle/>
          <a:p>
            <a:r>
              <a:rPr lang="en-US" sz="1400" b="1" dirty="0"/>
              <a:t>Home prices will keep rising, just at a more normal pace.</a:t>
            </a:r>
          </a:p>
          <a:p>
            <a:r>
              <a:rPr lang="en-US" sz="1400" dirty="0"/>
              <a:t>That means you won’t have to deal with prices skyrocketing when you buy, and your home should grow in value once you do.</a:t>
            </a:r>
          </a:p>
        </p:txBody>
      </p:sp>
      <p:graphicFrame>
        <p:nvGraphicFramePr>
          <p:cNvPr id="19" name="Chart 18">
            <a:extLst>
              <a:ext uri="{FF2B5EF4-FFF2-40B4-BE49-F238E27FC236}">
                <a16:creationId xmlns:a16="http://schemas.microsoft.com/office/drawing/2014/main" id="{3E10D697-A04B-E85B-2AA8-14863DAE87E9}"/>
              </a:ext>
            </a:extLst>
          </p:cNvPr>
          <p:cNvGraphicFramePr/>
          <p:nvPr>
            <p:extLst>
              <p:ext uri="{D42A27DB-BD31-4B8C-83A1-F6EECF244321}">
                <p14:modId xmlns:p14="http://schemas.microsoft.com/office/powerpoint/2010/main" val="1797598030"/>
              </p:ext>
            </p:extLst>
          </p:nvPr>
        </p:nvGraphicFramePr>
        <p:xfrm>
          <a:off x="3419608" y="3473920"/>
          <a:ext cx="3993390" cy="2423761"/>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3B103D55-C41A-6A85-9AB7-167E61998123}"/>
              </a:ext>
            </a:extLst>
          </p:cNvPr>
          <p:cNvSpPr txBox="1"/>
          <p:nvPr/>
        </p:nvSpPr>
        <p:spPr>
          <a:xfrm>
            <a:off x="3648426" y="2795650"/>
            <a:ext cx="3584883" cy="307777"/>
          </a:xfrm>
          <a:prstGeom prst="rect">
            <a:avLst/>
          </a:prstGeom>
          <a:noFill/>
        </p:spPr>
        <p:txBody>
          <a:bodyPr wrap="square" lIns="91440" tIns="45720" rIns="91440" bIns="45720" rtlCol="0" anchor="t">
            <a:spAutoFit/>
          </a:bodyPr>
          <a:lstStyle/>
          <a:p>
            <a:pPr algn="ctr"/>
            <a:r>
              <a:rPr lang="en-US" sz="1400" b="1" dirty="0"/>
              <a:t>2024 Home Price Forecasts</a:t>
            </a:r>
            <a:endParaRPr lang="en-US" sz="1400" b="1" dirty="0">
              <a:cs typeface="Arial"/>
            </a:endParaRPr>
          </a:p>
        </p:txBody>
      </p:sp>
      <p:sp>
        <p:nvSpPr>
          <p:cNvPr id="26" name="TextBox 25">
            <a:extLst>
              <a:ext uri="{FF2B5EF4-FFF2-40B4-BE49-F238E27FC236}">
                <a16:creationId xmlns:a16="http://schemas.microsoft.com/office/drawing/2014/main" id="{8EB92ED4-4DD0-1ED5-9518-73779D79BEB6}"/>
              </a:ext>
            </a:extLst>
          </p:cNvPr>
          <p:cNvSpPr txBox="1"/>
          <p:nvPr/>
        </p:nvSpPr>
        <p:spPr>
          <a:xfrm>
            <a:off x="3944175" y="3029649"/>
            <a:ext cx="2993385" cy="307777"/>
          </a:xfrm>
          <a:prstGeom prst="rect">
            <a:avLst/>
          </a:prstGeom>
          <a:noFill/>
        </p:spPr>
        <p:txBody>
          <a:bodyPr wrap="square" rtlCol="0">
            <a:spAutoFit/>
          </a:bodyPr>
          <a:lstStyle/>
          <a:p>
            <a:pPr algn="ctr"/>
            <a:r>
              <a:rPr lang="en-US" sz="1400" dirty="0"/>
              <a:t>Percent Appreciation</a:t>
            </a:r>
          </a:p>
        </p:txBody>
      </p:sp>
      <p:sp>
        <p:nvSpPr>
          <p:cNvPr id="28" name="TextBox 27">
            <a:extLst>
              <a:ext uri="{FF2B5EF4-FFF2-40B4-BE49-F238E27FC236}">
                <a16:creationId xmlns:a16="http://schemas.microsoft.com/office/drawing/2014/main" id="{91E7EE32-244B-DC12-0447-D810237EAF54}"/>
              </a:ext>
            </a:extLst>
          </p:cNvPr>
          <p:cNvSpPr txBox="1"/>
          <p:nvPr/>
        </p:nvSpPr>
        <p:spPr>
          <a:xfrm>
            <a:off x="896270" y="6733371"/>
            <a:ext cx="5372100" cy="338554"/>
          </a:xfrm>
          <a:prstGeom prst="rect">
            <a:avLst/>
          </a:prstGeom>
          <a:noFill/>
        </p:spPr>
        <p:txBody>
          <a:bodyPr wrap="square" lIns="91440" tIns="45720" rIns="91440" bIns="45720" rtlCol="0" anchor="t">
            <a:spAutoFit/>
          </a:bodyPr>
          <a:lstStyle/>
          <a:p>
            <a:r>
              <a:rPr lang="en-US" sz="1600" b="1" dirty="0">
                <a:solidFill>
                  <a:schemeClr val="tx2"/>
                </a:solidFill>
              </a:rPr>
              <a:t>Mortgage Rates Forecast To Come Down Slightly</a:t>
            </a:r>
            <a:endParaRPr lang="en-US" sz="1600" b="1" dirty="0">
              <a:solidFill>
                <a:schemeClr val="tx2"/>
              </a:solidFill>
              <a:cs typeface="Arial"/>
            </a:endParaRPr>
          </a:p>
        </p:txBody>
      </p:sp>
      <p:sp>
        <p:nvSpPr>
          <p:cNvPr id="29" name="TextBox 28">
            <a:extLst>
              <a:ext uri="{FF2B5EF4-FFF2-40B4-BE49-F238E27FC236}">
                <a16:creationId xmlns:a16="http://schemas.microsoft.com/office/drawing/2014/main" id="{77097DF2-1A22-0545-34C5-14F7DD82FEB1}"/>
              </a:ext>
            </a:extLst>
          </p:cNvPr>
          <p:cNvSpPr txBox="1"/>
          <p:nvPr/>
        </p:nvSpPr>
        <p:spPr>
          <a:xfrm>
            <a:off x="393741" y="7134979"/>
            <a:ext cx="5652464" cy="1815882"/>
          </a:xfrm>
          <a:prstGeom prst="rect">
            <a:avLst/>
          </a:prstGeom>
          <a:noFill/>
        </p:spPr>
        <p:txBody>
          <a:bodyPr wrap="square" lIns="91440" tIns="45720" rIns="91440" bIns="45720" rtlCol="0" anchor="t">
            <a:spAutoFit/>
          </a:bodyPr>
          <a:lstStyle/>
          <a:p>
            <a:r>
              <a:rPr lang="en-US" sz="1400" b="1" dirty="0"/>
              <a:t>As inflation and the economy continue to cool, mortgage rates should ease. </a:t>
            </a:r>
            <a:r>
              <a:rPr lang="en-US" sz="1400" dirty="0"/>
              <a:t>This will help with affordability, especially as price growth moderates too. As the </a:t>
            </a:r>
            <a:r>
              <a:rPr lang="en-US" sz="1400" i="1" dirty="0"/>
              <a:t>Mortgage Reports</a:t>
            </a:r>
            <a:r>
              <a:rPr lang="en-US" sz="1400" dirty="0"/>
              <a:t> says:</a:t>
            </a:r>
          </a:p>
          <a:p>
            <a:endParaRPr lang="en-US" sz="1400" i="1" dirty="0">
              <a:cs typeface="Arial"/>
            </a:endParaRPr>
          </a:p>
          <a:p>
            <a:pPr lvl="1"/>
            <a:r>
              <a:rPr lang="en-US" sz="1400" i="1" dirty="0">
                <a:solidFill>
                  <a:schemeClr val="bg2"/>
                </a:solidFill>
                <a:ea typeface="+mn-lt"/>
                <a:cs typeface="+mn-lt"/>
              </a:rPr>
              <a:t>“With inflation dwindling and Fed cuts expected, most industry forecasts predict mortgage rates to decrease over the rest of 2024 and 2025. However, it could be more of a slow burn opposed to a rapid decline." </a:t>
            </a:r>
            <a:endParaRPr lang="en-US" sz="1400" i="1" dirty="0">
              <a:solidFill>
                <a:schemeClr val="bg2"/>
              </a:solidFill>
              <a:cs typeface="Arial"/>
            </a:endParaRPr>
          </a:p>
        </p:txBody>
      </p:sp>
      <p:pic>
        <p:nvPicPr>
          <p:cNvPr id="14" name="Picture 13">
            <a:extLst>
              <a:ext uri="{FF2B5EF4-FFF2-40B4-BE49-F238E27FC236}">
                <a16:creationId xmlns:a16="http://schemas.microsoft.com/office/drawing/2014/main" id="{8C0AAB52-BB6F-700B-A6EA-2876C67402DC}"/>
              </a:ext>
            </a:extLst>
          </p:cNvPr>
          <p:cNvPicPr>
            <a:picLocks noChangeAspect="1"/>
          </p:cNvPicPr>
          <p:nvPr/>
        </p:nvPicPr>
        <p:blipFill>
          <a:blip r:embed="rId5"/>
          <a:stretch>
            <a:fillRect/>
          </a:stretch>
        </p:blipFill>
        <p:spPr>
          <a:xfrm>
            <a:off x="554002" y="4919426"/>
            <a:ext cx="2342456" cy="1437116"/>
          </a:xfrm>
          <a:prstGeom prst="rect">
            <a:avLst/>
          </a:prstGeom>
        </p:spPr>
      </p:pic>
      <p:pic>
        <p:nvPicPr>
          <p:cNvPr id="15" name="Picture 14">
            <a:extLst>
              <a:ext uri="{FF2B5EF4-FFF2-40B4-BE49-F238E27FC236}">
                <a16:creationId xmlns:a16="http://schemas.microsoft.com/office/drawing/2014/main" id="{E26949F1-07B2-154C-DA44-1CAAE0812DF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40867" y="314214"/>
            <a:ext cx="1517417" cy="1517417"/>
          </a:xfrm>
          <a:prstGeom prst="rect">
            <a:avLst/>
          </a:prstGeom>
        </p:spPr>
      </p:pic>
      <p:pic>
        <p:nvPicPr>
          <p:cNvPr id="43" name="Picture 42">
            <a:extLst>
              <a:ext uri="{FF2B5EF4-FFF2-40B4-BE49-F238E27FC236}">
                <a16:creationId xmlns:a16="http://schemas.microsoft.com/office/drawing/2014/main" id="{DDBA2CA7-8EE5-7E9D-679A-3A77ACAB3A3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7200" y="2693303"/>
            <a:ext cx="251923" cy="472772"/>
          </a:xfrm>
          <a:prstGeom prst="rect">
            <a:avLst/>
          </a:prstGeom>
        </p:spPr>
      </p:pic>
      <p:pic>
        <p:nvPicPr>
          <p:cNvPr id="44" name="Picture 43">
            <a:extLst>
              <a:ext uri="{FF2B5EF4-FFF2-40B4-BE49-F238E27FC236}">
                <a16:creationId xmlns:a16="http://schemas.microsoft.com/office/drawing/2014/main" id="{397ED41D-AEF0-4B19-E89A-969207FCBE3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3807" y="6613587"/>
            <a:ext cx="388620" cy="374904"/>
          </a:xfrm>
          <a:prstGeom prst="rect">
            <a:avLst/>
          </a:prstGeom>
        </p:spPr>
      </p:pic>
    </p:spTree>
    <p:extLst>
      <p:ext uri="{BB962C8B-B14F-4D97-AF65-F5344CB8AC3E}">
        <p14:creationId xmlns:p14="http://schemas.microsoft.com/office/powerpoint/2010/main" val="54380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alcony with a computer&#10;&#10;Description automatically generated">
            <a:extLst>
              <a:ext uri="{FF2B5EF4-FFF2-40B4-BE49-F238E27FC236}">
                <a16:creationId xmlns:a16="http://schemas.microsoft.com/office/drawing/2014/main" id="{B411A5D2-2379-FB8E-BCA4-B3AE7C5B52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4365007"/>
          </a:xfrm>
          <a:prstGeom prst="rect">
            <a:avLst/>
          </a:prstGeom>
        </p:spPr>
      </p:pic>
      <p:sp>
        <p:nvSpPr>
          <p:cNvPr id="6" name="TextBox 5">
            <a:extLst>
              <a:ext uri="{FF2B5EF4-FFF2-40B4-BE49-F238E27FC236}">
                <a16:creationId xmlns:a16="http://schemas.microsoft.com/office/drawing/2014/main" id="{ADF4D003-23B3-2245-A0FC-3101599455D8}"/>
              </a:ext>
            </a:extLst>
          </p:cNvPr>
          <p:cNvSpPr txBox="1"/>
          <p:nvPr/>
        </p:nvSpPr>
        <p:spPr>
          <a:xfrm>
            <a:off x="453557" y="5443939"/>
            <a:ext cx="6974385" cy="3094666"/>
          </a:xfrm>
          <a:prstGeom prst="rect">
            <a:avLst/>
          </a:prstGeom>
          <a:noFill/>
        </p:spPr>
        <p:txBody>
          <a:bodyPr wrap="square" lIns="0" tIns="320040" rIns="0" bIns="0" numCol="1" spcCol="457200" rtlCol="0" anchor="t">
            <a:noAutofit/>
          </a:bodyPr>
          <a:lstStyle/>
          <a:p>
            <a:pPr fontAlgn="base">
              <a:lnSpc>
                <a:spcPct val="110000"/>
              </a:lnSpc>
              <a:spcAft>
                <a:spcPts val="1000"/>
              </a:spcAft>
              <a:defRPr/>
            </a:pPr>
            <a:r>
              <a:rPr lang="en-US" sz="1500" b="1" dirty="0">
                <a:solidFill>
                  <a:srgbClr val="00AEEF"/>
                </a:solidFill>
                <a:latin typeface="Arial"/>
                <a:cs typeface="Arial"/>
              </a:rPr>
              <a:t>The Downside of Trying To Time the Market</a:t>
            </a:r>
            <a:endParaRPr lang="en-US" sz="1500" dirty="0">
              <a:solidFill>
                <a:srgbClr val="000000"/>
              </a:solidFill>
              <a:latin typeface="Arial" panose="020B0604020202020204"/>
            </a:endParaRPr>
          </a:p>
          <a:p>
            <a:pPr fontAlgn="base">
              <a:lnSpc>
                <a:spcPct val="110000"/>
              </a:lnSpc>
              <a:spcAft>
                <a:spcPts val="1000"/>
              </a:spcAft>
              <a:defRPr/>
            </a:pPr>
            <a:r>
              <a:rPr lang="en-US" sz="1250" b="0" i="0" dirty="0">
                <a:solidFill>
                  <a:srgbClr val="000000"/>
                </a:solidFill>
                <a:effectLst/>
                <a:latin typeface="Arial"/>
                <a:cs typeface="Arial"/>
              </a:rPr>
              <a:t>Trying to time the market isn’t a good strategy because things can change. Here’s an example. For </a:t>
            </a:r>
            <a:r>
              <a:rPr lang="en-US" sz="1250" b="0" i="0" dirty="0">
                <a:effectLst/>
                <a:latin typeface="Arial"/>
                <a:cs typeface="Arial"/>
              </a:rPr>
              <a:t>the better part of this year, projections have said mortgage rates will come down. And while experts agree that’s still what’s ahead for the longer term, shifts in various market and economic factors pushed back the timing from original expectations</a:t>
            </a:r>
            <a:r>
              <a:rPr lang="en-US" sz="1250" dirty="0">
                <a:latin typeface="Arial"/>
                <a:cs typeface="Arial"/>
              </a:rPr>
              <a:t>.</a:t>
            </a:r>
            <a:r>
              <a:rPr lang="en-US" sz="1250" b="0" i="0" dirty="0">
                <a:effectLst/>
                <a:latin typeface="Arial"/>
                <a:cs typeface="Arial"/>
              </a:rPr>
              <a:t> Here’s how that’s impacted homebuyers who’ve been sitting on the sidelines while home prices appreciated. As </a:t>
            </a:r>
            <a:r>
              <a:rPr lang="en-US" sz="1250" b="0" i="1" dirty="0">
                <a:effectLst/>
                <a:latin typeface="Arial"/>
                <a:cs typeface="Arial"/>
              </a:rPr>
              <a:t>U.S. News </a:t>
            </a:r>
            <a:r>
              <a:rPr lang="en-US" sz="1250" b="0" i="0" dirty="0">
                <a:effectLst/>
                <a:latin typeface="Arial"/>
                <a:cs typeface="Arial"/>
              </a:rPr>
              <a:t>says:</a:t>
            </a:r>
          </a:p>
          <a:p>
            <a:pPr lvl="1" fontAlgn="base">
              <a:lnSpc>
                <a:spcPct val="110000"/>
              </a:lnSpc>
              <a:spcAft>
                <a:spcPts val="1000"/>
              </a:spcAft>
              <a:defRPr/>
            </a:pPr>
            <a:r>
              <a:rPr lang="en-US" sz="1250" b="0" i="1" dirty="0">
                <a:solidFill>
                  <a:schemeClr val="bg2"/>
                </a:solidFill>
                <a:effectLst/>
                <a:latin typeface="Arial"/>
                <a:cs typeface="Arial"/>
              </a:rPr>
              <a:t>“Those who put off buying a home during the past few years as they were holding out for lower mortgage rates have been left out of the market . . . mortgage rates have stayed higher for longer than previously expected, keeping monthly housing payments elevated. In other words, affordability didn’t improve for those who chose to wait.”</a:t>
            </a:r>
          </a:p>
          <a:p>
            <a:pPr marL="0" marR="0" lvl="0" indent="0" algn="l" defTabSz="457200" rtl="0" eaLnBrk="1" fontAlgn="base" latinLnBrk="0" hangingPunct="1">
              <a:lnSpc>
                <a:spcPct val="110000"/>
              </a:lnSpc>
              <a:spcBef>
                <a:spcPts val="0"/>
              </a:spcBef>
              <a:spcAft>
                <a:spcPts val="1000"/>
              </a:spcAft>
              <a:buClrTx/>
              <a:buSzTx/>
              <a:buFontTx/>
              <a:buNone/>
              <a:tabLst/>
              <a:defRPr/>
            </a:pPr>
            <a:r>
              <a:rPr lang="en-US" sz="1250" b="0" i="0" dirty="0">
                <a:solidFill>
                  <a:srgbClr val="000000"/>
                </a:solidFill>
                <a:effectLst/>
                <a:latin typeface="Arial" panose="020B0604020202020204" pitchFamily="34" charset="0"/>
              </a:rPr>
              <a:t>This is why timing the market may not pay </a:t>
            </a:r>
            <a:r>
              <a:rPr lang="en-US" sz="1250" b="0" i="0" dirty="0">
                <a:solidFill>
                  <a:srgbClr val="000000"/>
                </a:solidFill>
                <a:effectLst/>
                <a:highlight>
                  <a:srgbClr val="FFFFFF"/>
                </a:highlight>
                <a:latin typeface="Arial" panose="020B0604020202020204" pitchFamily="34" charset="0"/>
              </a:rPr>
              <a:t>off if you’re ready and able to buy now.</a:t>
            </a:r>
          </a:p>
          <a:p>
            <a:pPr fontAlgn="base">
              <a:lnSpc>
                <a:spcPct val="110000"/>
              </a:lnSpc>
              <a:spcAft>
                <a:spcPts val="1000"/>
              </a:spcAft>
              <a:defRPr/>
            </a:pPr>
            <a:r>
              <a:rPr lang="en-US" sz="1500" b="1" dirty="0">
                <a:solidFill>
                  <a:srgbClr val="00AEEF"/>
                </a:solidFill>
                <a:latin typeface="Arial"/>
                <a:cs typeface="Arial"/>
              </a:rPr>
              <a:t>How Homeowners Benefit from Rising Prices</a:t>
            </a:r>
            <a:endParaRPr lang="en-US" sz="1500" dirty="0">
              <a:solidFill>
                <a:srgbClr val="000000"/>
              </a:solidFill>
              <a:latin typeface="Arial" panose="020B0604020202020204"/>
            </a:endParaRPr>
          </a:p>
          <a:p>
            <a:pPr marL="0" marR="0" lvl="0" indent="0" algn="l" defTabSz="457200" rtl="0" eaLnBrk="1" fontAlgn="base" latinLnBrk="0" hangingPunct="1">
              <a:lnSpc>
                <a:spcPct val="110000"/>
              </a:lnSpc>
              <a:spcBef>
                <a:spcPts val="0"/>
              </a:spcBef>
              <a:spcAft>
                <a:spcPts val="1000"/>
              </a:spcAft>
              <a:buClrTx/>
              <a:buSzTx/>
              <a:buFontTx/>
              <a:buNone/>
              <a:tabLst/>
              <a:defRPr/>
            </a:pPr>
            <a:r>
              <a:rPr lang="en-US" sz="1250" b="0" i="0" dirty="0">
                <a:solidFill>
                  <a:srgbClr val="313940"/>
                </a:solidFill>
                <a:effectLst/>
                <a:highlight>
                  <a:srgbClr val="FFFFFF"/>
                </a:highlight>
                <a:latin typeface="Arial" panose="020B0604020202020204" pitchFamily="34" charset="0"/>
                <a:cs typeface="Arial" panose="020B0604020202020204" pitchFamily="34" charset="0"/>
              </a:rPr>
              <a:t>Delaying your plans also means missing out on the equity you’d earn if you went ahead with your purchase today. And the potential equity gains that are at stake may surprise you.</a:t>
            </a:r>
            <a:endParaRPr lang="en-US" sz="1250" b="0" i="0" dirty="0">
              <a:solidFill>
                <a:srgbClr val="000000"/>
              </a:solidFill>
              <a:effectLst/>
              <a:highlight>
                <a:srgbClr val="FFFFFF"/>
              </a:highlight>
              <a:latin typeface="Arial" panose="020B0604020202020204" pitchFamily="34" charset="0"/>
              <a:cs typeface="Arial" panose="020B0604020202020204" pitchFamily="34" charset="0"/>
            </a:endParaRPr>
          </a:p>
          <a:p>
            <a:pPr fontAlgn="base">
              <a:lnSpc>
                <a:spcPct val="110000"/>
              </a:lnSpc>
              <a:spcAft>
                <a:spcPts val="1000"/>
              </a:spcAft>
            </a:pPr>
            <a:endParaRPr lang="en-US" sz="1250" i="0" u="sng"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p:txBody>
      </p:sp>
      <p:sp>
        <p:nvSpPr>
          <p:cNvPr id="3" name="TextBox 2">
            <a:extLst>
              <a:ext uri="{FF2B5EF4-FFF2-40B4-BE49-F238E27FC236}">
                <a16:creationId xmlns:a16="http://schemas.microsoft.com/office/drawing/2014/main" id="{DC6D895E-D872-A649-8D1F-2C10CFF35718}"/>
              </a:ext>
            </a:extLst>
          </p:cNvPr>
          <p:cNvSpPr txBox="1"/>
          <p:nvPr/>
        </p:nvSpPr>
        <p:spPr>
          <a:xfrm>
            <a:off x="453556" y="4365007"/>
            <a:ext cx="6974385"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Should you buy a home now or should you wait? That’s a big question on many people’s minds today. If you’re ready and able to buy at today’s rates and prices, it may be better to focus on time in the market, rather than timing the market.</a:t>
            </a:r>
          </a:p>
        </p:txBody>
      </p:sp>
      <p:sp>
        <p:nvSpPr>
          <p:cNvPr id="4" name="Slide Number Placeholder 13">
            <a:extLst>
              <a:ext uri="{FF2B5EF4-FFF2-40B4-BE49-F238E27FC236}">
                <a16:creationId xmlns:a16="http://schemas.microsoft.com/office/drawing/2014/main" id="{4997BE3D-29C8-C276-6468-20590ECE450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8</a:t>
            </a:fld>
            <a:endParaRPr lang="en-US"/>
          </a:p>
        </p:txBody>
      </p:sp>
      <p:sp>
        <p:nvSpPr>
          <p:cNvPr id="8" name="Rectangle 7">
            <a:extLst>
              <a:ext uri="{FF2B5EF4-FFF2-40B4-BE49-F238E27FC236}">
                <a16:creationId xmlns:a16="http://schemas.microsoft.com/office/drawing/2014/main" id="{320F0DB3-7B6B-645E-5084-7A57E1596BBF}"/>
              </a:ext>
            </a:extLst>
          </p:cNvPr>
          <p:cNvSpPr/>
          <p:nvPr/>
        </p:nvSpPr>
        <p:spPr>
          <a:xfrm>
            <a:off x="0" y="2918457"/>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Focus on Time in the Market, </a:t>
            </a:r>
            <a:br>
              <a:rPr lang="en-US" sz="3200" dirty="0">
                <a:solidFill>
                  <a:srgbClr val="FFFFFF"/>
                </a:solidFill>
              </a:rPr>
            </a:br>
            <a:r>
              <a:rPr lang="en-US" sz="3200" dirty="0">
                <a:solidFill>
                  <a:srgbClr val="FFFFFF"/>
                </a:solidFill>
              </a:rPr>
              <a:t>Not Timing the Market</a:t>
            </a:r>
          </a:p>
        </p:txBody>
      </p:sp>
    </p:spTree>
    <p:extLst>
      <p:ext uri="{BB962C8B-B14F-4D97-AF65-F5344CB8AC3E}">
        <p14:creationId xmlns:p14="http://schemas.microsoft.com/office/powerpoint/2010/main" val="2562405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62899" y="338229"/>
            <a:ext cx="6852301" cy="1239747"/>
          </a:xfrm>
          <a:prstGeom prst="rect">
            <a:avLst/>
          </a:prstGeom>
          <a:noFill/>
        </p:spPr>
        <p:txBody>
          <a:bodyPr wrap="square" lIns="0" tIns="320040" rIns="0" bIns="0" numCol="1" spcCol="457200" rtlCol="0" anchor="t">
            <a:noAutofit/>
          </a:bodyPr>
          <a:lstStyle/>
          <a:p>
            <a:pPr marL="0" marR="0" lvl="0" indent="0" algn="l" defTabSz="457200" rtl="0" eaLnBrk="1" fontAlgn="base" latinLnBrk="0" hangingPunct="1">
              <a:lnSpc>
                <a:spcPct val="110000"/>
              </a:lnSpc>
              <a:spcBef>
                <a:spcPts val="0"/>
              </a:spcBef>
              <a:spcAft>
                <a:spcPts val="1000"/>
              </a:spcAft>
              <a:buClrTx/>
              <a:buSzTx/>
              <a:buFontTx/>
              <a:buNone/>
              <a:tabLst/>
              <a:defRPr/>
            </a:pPr>
            <a:r>
              <a:rPr lang="en-US" sz="1250" b="0" i="0" dirty="0">
                <a:solidFill>
                  <a:srgbClr val="313940"/>
                </a:solidFill>
                <a:effectLst/>
                <a:highlight>
                  <a:srgbClr val="FFFFFF"/>
                </a:highlight>
                <a:latin typeface="Arial" panose="020B0604020202020204" pitchFamily="34" charset="0"/>
                <a:cs typeface="Arial" panose="020B0604020202020204" pitchFamily="34" charset="0"/>
              </a:rPr>
              <a:t>Each quarter, </a:t>
            </a:r>
            <a:r>
              <a:rPr lang="en-US" sz="1250" b="0" i="1" dirty="0">
                <a:solidFill>
                  <a:srgbClr val="313940"/>
                </a:solidFill>
                <a:effectLst/>
                <a:highlight>
                  <a:srgbClr val="FFFFFF"/>
                </a:highlight>
                <a:latin typeface="Arial" panose="020B0604020202020204" pitchFamily="34" charset="0"/>
                <a:cs typeface="Arial" panose="020B0604020202020204" pitchFamily="34" charset="0"/>
              </a:rPr>
              <a:t>Fannie Mae</a:t>
            </a:r>
            <a:r>
              <a:rPr lang="en-US" sz="1250" b="0" i="0" dirty="0">
                <a:solidFill>
                  <a:srgbClr val="313940"/>
                </a:solidFill>
                <a:effectLst/>
                <a:highlight>
                  <a:srgbClr val="FFFFFF"/>
                </a:highlight>
                <a:latin typeface="Arial" panose="020B0604020202020204" pitchFamily="34" charset="0"/>
                <a:cs typeface="Arial" panose="020B0604020202020204" pitchFamily="34" charset="0"/>
              </a:rPr>
              <a:t> releases the </a:t>
            </a:r>
            <a:r>
              <a:rPr lang="en-US" sz="1250" b="0" i="1" dirty="0">
                <a:solidFill>
                  <a:srgbClr val="313940"/>
                </a:solidFill>
                <a:effectLst/>
                <a:highlight>
                  <a:srgbClr val="FFFFFF"/>
                </a:highlight>
                <a:latin typeface="Arial" panose="020B0604020202020204" pitchFamily="34" charset="0"/>
                <a:cs typeface="Arial" panose="020B0604020202020204" pitchFamily="34" charset="0"/>
              </a:rPr>
              <a:t>Home Price Expectations Survey </a:t>
            </a:r>
            <a:r>
              <a:rPr lang="en-US" sz="1250" b="0" dirty="0">
                <a:solidFill>
                  <a:srgbClr val="313940"/>
                </a:solidFill>
                <a:effectLst/>
                <a:highlight>
                  <a:srgbClr val="FFFFFF"/>
                </a:highlight>
                <a:latin typeface="Arial" panose="020B0604020202020204" pitchFamily="34" charset="0"/>
                <a:cs typeface="Arial" panose="020B0604020202020204" pitchFamily="34" charset="0"/>
              </a:rPr>
              <a:t>(HPES). </a:t>
            </a:r>
            <a:r>
              <a:rPr lang="en-US" sz="1250" b="0" i="0" dirty="0">
                <a:solidFill>
                  <a:srgbClr val="313940"/>
                </a:solidFill>
                <a:effectLst/>
                <a:highlight>
                  <a:srgbClr val="FFFFFF"/>
                </a:highlight>
                <a:latin typeface="Arial" panose="020B0604020202020204" pitchFamily="34" charset="0"/>
                <a:cs typeface="Arial" panose="020B0604020202020204" pitchFamily="34" charset="0"/>
              </a:rPr>
              <a:t>It asks over one hundred economists, real estate experts, and investment and market strategists what they forecast for home prices over the next five years. In the latest release, experts projected home prices will continue to rise through at least 2028.</a:t>
            </a:r>
          </a:p>
          <a:p>
            <a:pPr marL="0" marR="0" lvl="0" indent="0" algn="l" defTabSz="457200" rtl="0" eaLnBrk="1" fontAlgn="base" latinLnBrk="0" hangingPunct="1">
              <a:lnSpc>
                <a:spcPct val="110000"/>
              </a:lnSpc>
              <a:spcBef>
                <a:spcPts val="0"/>
              </a:spcBef>
              <a:spcAft>
                <a:spcPts val="1000"/>
              </a:spcAft>
              <a:buClrTx/>
              <a:buSzTx/>
              <a:buFontTx/>
              <a:buNone/>
              <a:tabLst/>
              <a:defRPr/>
            </a:pPr>
            <a:r>
              <a:rPr lang="en-US" sz="1250" b="0" i="0" dirty="0">
                <a:solidFill>
                  <a:srgbClr val="313940"/>
                </a:solidFill>
                <a:effectLst/>
                <a:highlight>
                  <a:srgbClr val="FFFFFF"/>
                </a:highlight>
                <a:latin typeface="Arial" panose="020B0604020202020204" pitchFamily="34" charset="0"/>
                <a:cs typeface="Arial" panose="020B0604020202020204" pitchFamily="34" charset="0"/>
              </a:rPr>
              <a:t>The graph below uses a typical home’s value to show how it could appreciate over the next few years using the HPES projections: </a:t>
            </a:r>
            <a:endParaRPr lang="en-US" sz="1250" dirty="0">
              <a:solidFill>
                <a:srgbClr val="313940"/>
              </a:solidFill>
              <a:highlight>
                <a:srgbClr val="FFFFFF"/>
              </a:highlight>
              <a:latin typeface="Arial" panose="020B0604020202020204" pitchFamily="34" charset="0"/>
              <a:cs typeface="Arial" panose="020B0604020202020204" pitchFamily="34" charset="0"/>
            </a:endParaRPr>
          </a:p>
        </p:txBody>
      </p:sp>
      <p:sp>
        <p:nvSpPr>
          <p:cNvPr id="4" name="Slide Number Placeholder 13">
            <a:extLst>
              <a:ext uri="{FF2B5EF4-FFF2-40B4-BE49-F238E27FC236}">
                <a16:creationId xmlns:a16="http://schemas.microsoft.com/office/drawing/2014/main" id="{4997BE3D-29C8-C276-6468-20590ECE450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9</a:t>
            </a:fld>
            <a:endParaRPr lang="en-US"/>
          </a:p>
        </p:txBody>
      </p:sp>
      <p:graphicFrame>
        <p:nvGraphicFramePr>
          <p:cNvPr id="8" name="Table 10">
            <a:extLst>
              <a:ext uri="{FF2B5EF4-FFF2-40B4-BE49-F238E27FC236}">
                <a16:creationId xmlns:a16="http://schemas.microsoft.com/office/drawing/2014/main" id="{30025385-4DE4-DA34-4C73-1A31F1306711}"/>
              </a:ext>
            </a:extLst>
          </p:cNvPr>
          <p:cNvGraphicFramePr>
            <a:graphicFrameLocks noGrp="1"/>
          </p:cNvGraphicFramePr>
          <p:nvPr>
            <p:extLst>
              <p:ext uri="{D42A27DB-BD31-4B8C-83A1-F6EECF244321}">
                <p14:modId xmlns:p14="http://schemas.microsoft.com/office/powerpoint/2010/main" val="432377691"/>
              </p:ext>
            </p:extLst>
          </p:nvPr>
        </p:nvGraphicFramePr>
        <p:xfrm>
          <a:off x="469508" y="8417587"/>
          <a:ext cx="6974385" cy="977011"/>
        </p:xfrm>
        <a:graphic>
          <a:graphicData uri="http://schemas.openxmlformats.org/drawingml/2006/table">
            <a:tbl>
              <a:tblPr firstRow="1" bandRow="1">
                <a:tableStyleId>{5C22544A-7EE6-4342-B048-85BDC9FD1C3A}</a:tableStyleId>
              </a:tblPr>
              <a:tblGrid>
                <a:gridCol w="69743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dirty="0">
                          <a:solidFill>
                            <a:schemeClr val="bg2"/>
                          </a:solidFill>
                          <a:latin typeface="Georgia"/>
                        </a:rPr>
                        <a:t>If you’re debating whether to buy now or wait, remember it’s time in the market, not timing the market. And if you want to set yourself up for those big equity gains, let’s connect to make it happen.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3" name="Rectangle 2">
            <a:extLst>
              <a:ext uri="{FF2B5EF4-FFF2-40B4-BE49-F238E27FC236}">
                <a16:creationId xmlns:a16="http://schemas.microsoft.com/office/drawing/2014/main" id="{58FB15E3-6971-19C9-4B06-BE9AA9866865}"/>
              </a:ext>
            </a:extLst>
          </p:cNvPr>
          <p:cNvSpPr/>
          <p:nvPr/>
        </p:nvSpPr>
        <p:spPr>
          <a:xfrm>
            <a:off x="462899" y="2291476"/>
            <a:ext cx="6836957" cy="299170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a:p>
        </p:txBody>
      </p:sp>
      <p:sp>
        <p:nvSpPr>
          <p:cNvPr id="5" name="TextBox 4">
            <a:extLst>
              <a:ext uri="{FF2B5EF4-FFF2-40B4-BE49-F238E27FC236}">
                <a16:creationId xmlns:a16="http://schemas.microsoft.com/office/drawing/2014/main" id="{56D67538-AB7A-F4C7-D1EB-8692B4651EDB}"/>
              </a:ext>
            </a:extLst>
          </p:cNvPr>
          <p:cNvSpPr txBox="1"/>
          <p:nvPr/>
        </p:nvSpPr>
        <p:spPr>
          <a:xfrm>
            <a:off x="557110" y="2472916"/>
            <a:ext cx="2447045" cy="553998"/>
          </a:xfrm>
          <a:prstGeom prst="rect">
            <a:avLst/>
          </a:prstGeom>
          <a:noFill/>
        </p:spPr>
        <p:txBody>
          <a:bodyPr wrap="square" lIns="0" tIns="0" rIns="0" bIns="0" rtlCol="0">
            <a:spAutoFit/>
          </a:bodyPr>
          <a:lstStyle/>
          <a:p>
            <a:pPr algn="ctr">
              <a:spcAft>
                <a:spcPts val="500"/>
              </a:spcAft>
            </a:pPr>
            <a:r>
              <a:rPr lang="en-US" sz="3600" b="1">
                <a:solidFill>
                  <a:schemeClr val="accent1"/>
                </a:solidFill>
                <a:latin typeface="Arial" panose="020B0604020202020204" pitchFamily="34" charset="0"/>
                <a:cs typeface="Arial" panose="020B0604020202020204" pitchFamily="34" charset="0"/>
              </a:rPr>
              <a:t>$83,094</a:t>
            </a:r>
            <a:endParaRPr lang="en-US" sz="3200" i="1">
              <a:solidFill>
                <a:schemeClr val="accent1"/>
              </a:solidFill>
              <a:latin typeface="Georgia" panose="02040502050405020303" pitchFamily="18" charset="0"/>
              <a:cs typeface="Arial" panose="020B0604020202020204" pitchFamily="34" charset="0"/>
            </a:endParaRPr>
          </a:p>
        </p:txBody>
      </p:sp>
      <p:sp>
        <p:nvSpPr>
          <p:cNvPr id="9" name="Rectangle 8">
            <a:extLst>
              <a:ext uri="{FF2B5EF4-FFF2-40B4-BE49-F238E27FC236}">
                <a16:creationId xmlns:a16="http://schemas.microsoft.com/office/drawing/2014/main" id="{D1E9D107-E7F2-A84D-EDB7-60124466B641}"/>
              </a:ext>
            </a:extLst>
          </p:cNvPr>
          <p:cNvSpPr/>
          <p:nvPr/>
        </p:nvSpPr>
        <p:spPr>
          <a:xfrm>
            <a:off x="3762369" y="2472916"/>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13" name="TextBox 12">
            <a:extLst>
              <a:ext uri="{FF2B5EF4-FFF2-40B4-BE49-F238E27FC236}">
                <a16:creationId xmlns:a16="http://schemas.microsoft.com/office/drawing/2014/main" id="{50D9FFB2-36BE-5E3F-A742-132FC94E0B09}"/>
              </a:ext>
            </a:extLst>
          </p:cNvPr>
          <p:cNvSpPr txBox="1"/>
          <p:nvPr/>
        </p:nvSpPr>
        <p:spPr>
          <a:xfrm>
            <a:off x="6237654" y="5012976"/>
            <a:ext cx="1053495" cy="253916"/>
          </a:xfrm>
          <a:prstGeom prst="rect">
            <a:avLst/>
          </a:prstGeom>
          <a:noFill/>
        </p:spPr>
        <p:txBody>
          <a:bodyPr wrap="none" rtlCol="0">
            <a:spAutoFit/>
          </a:bodyPr>
          <a:lstStyle/>
          <a:p>
            <a:pPr algn="r"/>
            <a:r>
              <a:rPr lang="en-US" sz="1050" dirty="0">
                <a:solidFill>
                  <a:schemeClr val="bg2">
                    <a:lumMod val="60000"/>
                    <a:lumOff val="40000"/>
                  </a:schemeClr>
                </a:solidFill>
              </a:rPr>
              <a:t>Source: HPES</a:t>
            </a:r>
          </a:p>
        </p:txBody>
      </p:sp>
      <p:sp>
        <p:nvSpPr>
          <p:cNvPr id="14" name="TextBox 13">
            <a:extLst>
              <a:ext uri="{FF2B5EF4-FFF2-40B4-BE49-F238E27FC236}">
                <a16:creationId xmlns:a16="http://schemas.microsoft.com/office/drawing/2014/main" id="{1A87BF4C-D404-5F5E-DC14-CBD6743915F0}"/>
              </a:ext>
            </a:extLst>
          </p:cNvPr>
          <p:cNvSpPr txBox="1"/>
          <p:nvPr/>
        </p:nvSpPr>
        <p:spPr>
          <a:xfrm>
            <a:off x="3098366" y="2416934"/>
            <a:ext cx="4048270" cy="507831"/>
          </a:xfrm>
          <a:prstGeom prst="rect">
            <a:avLst/>
          </a:prstGeom>
          <a:noFill/>
        </p:spPr>
        <p:txBody>
          <a:bodyPr wrap="square" lIns="0" tIns="0" rIns="0" bIns="0" rtlCol="0">
            <a:spAutoFit/>
          </a:bodyPr>
          <a:lstStyle/>
          <a:p>
            <a:pPr>
              <a:spcAft>
                <a:spcPts val="500"/>
              </a:spcAft>
            </a:pPr>
            <a:r>
              <a:rPr lang="en-US" sz="1100" i="1" dirty="0">
                <a:solidFill>
                  <a:schemeClr val="bg2"/>
                </a:solidFill>
                <a:latin typeface="Georgia" panose="02040502050405020303" pitchFamily="18" charset="0"/>
                <a:cs typeface="Arial" panose="020B0604020202020204" pitchFamily="34" charset="0"/>
              </a:rPr>
              <a:t>Potential growth in household wealth over the next 5 years based solely on increased home equity if you purchase</a:t>
            </a:r>
            <a:r>
              <a:rPr lang="en-US" sz="1100" i="1" dirty="0">
                <a:solidFill>
                  <a:srgbClr val="929292"/>
                </a:solidFill>
                <a:latin typeface="Georgia" panose="02040502050405020303" pitchFamily="18" charset="0"/>
                <a:cs typeface="Arial" panose="020B0604020202020204" pitchFamily="34" charset="0"/>
              </a:rPr>
              <a:t>d</a:t>
            </a:r>
            <a:r>
              <a:rPr lang="en-US" sz="1100" i="1" dirty="0">
                <a:solidFill>
                  <a:schemeClr val="bg2"/>
                </a:solidFill>
                <a:latin typeface="Georgia" panose="02040502050405020303" pitchFamily="18" charset="0"/>
                <a:cs typeface="Arial" panose="020B0604020202020204" pitchFamily="34" charset="0"/>
              </a:rPr>
              <a:t> a $400k home in January 2024.</a:t>
            </a:r>
          </a:p>
        </p:txBody>
      </p:sp>
      <p:sp>
        <p:nvSpPr>
          <p:cNvPr id="17" name="TextBox 16">
            <a:extLst>
              <a:ext uri="{FF2B5EF4-FFF2-40B4-BE49-F238E27FC236}">
                <a16:creationId xmlns:a16="http://schemas.microsoft.com/office/drawing/2014/main" id="{A0A2CC19-DC7E-4556-5D18-D02092198B55}"/>
              </a:ext>
            </a:extLst>
          </p:cNvPr>
          <p:cNvSpPr txBox="1"/>
          <p:nvPr/>
        </p:nvSpPr>
        <p:spPr>
          <a:xfrm>
            <a:off x="462898" y="5213633"/>
            <a:ext cx="6809899" cy="3094666"/>
          </a:xfrm>
          <a:prstGeom prst="rect">
            <a:avLst/>
          </a:prstGeom>
          <a:noFill/>
        </p:spPr>
        <p:txBody>
          <a:bodyPr wrap="square" lIns="0" tIns="320040" rIns="0" bIns="0" numCol="1" spcCol="457200" rtlCol="0" anchor="t">
            <a:noAutofit/>
          </a:bodyPr>
          <a:lstStyle/>
          <a:p>
            <a:pPr fontAlgn="base">
              <a:lnSpc>
                <a:spcPct val="110000"/>
              </a:lnSpc>
              <a:spcAft>
                <a:spcPts val="1000"/>
              </a:spcAft>
              <a:defRPr/>
            </a:pPr>
            <a:r>
              <a:rPr lang="en-US" sz="1500" b="1" dirty="0">
                <a:solidFill>
                  <a:srgbClr val="00AEEF"/>
                </a:solidFill>
                <a:latin typeface="Arial"/>
                <a:cs typeface="Arial"/>
              </a:rPr>
              <a:t>The Advice You Need To Hear If You’re Ready To Buy </a:t>
            </a:r>
          </a:p>
          <a:p>
            <a:pPr fontAlgn="base">
              <a:lnSpc>
                <a:spcPct val="110000"/>
              </a:lnSpc>
              <a:spcAft>
                <a:spcPts val="1000"/>
              </a:spcAft>
              <a:defRPr/>
            </a:pPr>
            <a:r>
              <a:rPr lang="en-US" sz="1250" b="0" i="0" dirty="0">
                <a:solidFill>
                  <a:srgbClr val="000000"/>
                </a:solidFill>
                <a:effectLst/>
                <a:highlight>
                  <a:srgbClr val="FFFFFF"/>
                </a:highlight>
                <a:latin typeface="Arial"/>
                <a:cs typeface="Arial"/>
              </a:rPr>
              <a:t>Right now, you may be focused on what’s happening with mortgage rates and how those impact your monthl</a:t>
            </a:r>
            <a:r>
              <a:rPr lang="en-US" sz="1250" b="0" i="0" dirty="0">
                <a:effectLst/>
                <a:highlight>
                  <a:srgbClr val="FFFFFF"/>
                </a:highlight>
                <a:latin typeface="Arial"/>
                <a:cs typeface="Arial"/>
              </a:rPr>
              <a:t>y payment, but don’t forget to factor in home prices.  </a:t>
            </a:r>
          </a:p>
          <a:p>
            <a:pPr fontAlgn="base">
              <a:lnSpc>
                <a:spcPct val="110000"/>
              </a:lnSpc>
              <a:spcAft>
                <a:spcPts val="1000"/>
              </a:spcAft>
              <a:defRPr/>
            </a:pPr>
            <a:r>
              <a:rPr lang="en-US" sz="1250" b="0" i="0" dirty="0">
                <a:effectLst/>
                <a:highlight>
                  <a:srgbClr val="FFFFFF"/>
                </a:highlight>
                <a:latin typeface="Arial"/>
                <a:cs typeface="Arial"/>
              </a:rPr>
              <a:t>Prices are expected to continue climbing, just at a more moderate pace. And while a moderate rise in prices may not be fun for you now, once you own a home, that growth will be a huge perk that pays you back over time. That’s the time in the market piece.</a:t>
            </a:r>
          </a:p>
          <a:p>
            <a:pPr fontAlgn="base">
              <a:lnSpc>
                <a:spcPct val="110000"/>
              </a:lnSpc>
              <a:spcAft>
                <a:spcPts val="1000"/>
              </a:spcAft>
              <a:defRPr/>
            </a:pPr>
            <a:r>
              <a:rPr lang="en-US" sz="1250" b="0" i="0" dirty="0">
                <a:effectLst/>
                <a:highlight>
                  <a:srgbClr val="FFFFFF"/>
                </a:highlight>
                <a:latin typeface="Arial"/>
                <a:cs typeface="Arial"/>
              </a:rPr>
              <a:t>Sure, you could try timing the market, but the equity you’ll be missing out on in the meantime is something to seriously con</a:t>
            </a:r>
            <a:r>
              <a:rPr lang="en-US" sz="1250" b="0" i="0" dirty="0">
                <a:solidFill>
                  <a:srgbClr val="000000"/>
                </a:solidFill>
                <a:effectLst/>
                <a:highlight>
                  <a:srgbClr val="FFFFFF"/>
                </a:highlight>
                <a:latin typeface="Arial"/>
                <a:cs typeface="Arial"/>
              </a:rPr>
              <a:t>sider. If you’re ready and able to buy now, you have to decide: is it really worth waiting? </a:t>
            </a:r>
          </a:p>
          <a:p>
            <a:pPr fontAlgn="base">
              <a:lnSpc>
                <a:spcPct val="110000"/>
              </a:lnSpc>
              <a:spcAft>
                <a:spcPts val="1000"/>
              </a:spcAft>
              <a:defRPr/>
            </a:pPr>
            <a:r>
              <a:rPr lang="en-US" sz="1250" b="1" i="0" dirty="0">
                <a:solidFill>
                  <a:srgbClr val="000000"/>
                </a:solidFill>
                <a:effectLst/>
                <a:highlight>
                  <a:srgbClr val="FFFFFF"/>
                </a:highlight>
                <a:latin typeface="Arial"/>
                <a:cs typeface="Arial"/>
              </a:rPr>
              <a:t>Rather than focusing on timing the market. It’s better to</a:t>
            </a:r>
            <a:r>
              <a:rPr lang="en-US" sz="1250" b="1" i="0" dirty="0">
                <a:effectLst/>
                <a:highlight>
                  <a:srgbClr val="FFFFFF"/>
                </a:highlight>
                <a:latin typeface="Arial"/>
                <a:cs typeface="Arial"/>
              </a:rPr>
              <a:t> have more time i</a:t>
            </a:r>
            <a:r>
              <a:rPr lang="en-US" sz="1250" b="1" i="0" dirty="0">
                <a:solidFill>
                  <a:srgbClr val="000000"/>
                </a:solidFill>
                <a:effectLst/>
                <a:highlight>
                  <a:srgbClr val="FFFFFF"/>
                </a:highlight>
                <a:latin typeface="Arial"/>
                <a:cs typeface="Arial"/>
              </a:rPr>
              <a:t>n the market. </a:t>
            </a:r>
          </a:p>
          <a:p>
            <a:pPr fontAlgn="base">
              <a:lnSpc>
                <a:spcPct val="110000"/>
              </a:lnSpc>
              <a:spcAft>
                <a:spcPts val="1000"/>
              </a:spcAft>
            </a:pPr>
            <a:endParaRPr lang="en-US" sz="1250" i="0" dirty="0">
              <a:effectLst/>
            </a:endParaRPr>
          </a:p>
        </p:txBody>
      </p:sp>
      <p:graphicFrame>
        <p:nvGraphicFramePr>
          <p:cNvPr id="2" name="Chart 1">
            <a:extLst>
              <a:ext uri="{FF2B5EF4-FFF2-40B4-BE49-F238E27FC236}">
                <a16:creationId xmlns:a16="http://schemas.microsoft.com/office/drawing/2014/main" id="{25D2C7B4-D119-F4E6-433A-75E64140463A}"/>
              </a:ext>
            </a:extLst>
          </p:cNvPr>
          <p:cNvGraphicFramePr/>
          <p:nvPr>
            <p:extLst>
              <p:ext uri="{D42A27DB-BD31-4B8C-83A1-F6EECF244321}">
                <p14:modId xmlns:p14="http://schemas.microsoft.com/office/powerpoint/2010/main" val="3708047804"/>
              </p:ext>
            </p:extLst>
          </p:nvPr>
        </p:nvGraphicFramePr>
        <p:xfrm>
          <a:off x="481251" y="3020585"/>
          <a:ext cx="6809898" cy="200518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868CF49-839E-EFE3-9917-FC8F6FEAE944}"/>
              </a:ext>
            </a:extLst>
          </p:cNvPr>
          <p:cNvSpPr txBox="1"/>
          <p:nvPr/>
        </p:nvSpPr>
        <p:spPr>
          <a:xfrm>
            <a:off x="1149920" y="4314512"/>
            <a:ext cx="5493476" cy="261610"/>
          </a:xfrm>
          <a:prstGeom prst="rect">
            <a:avLst/>
          </a:prstGeom>
          <a:solidFill>
            <a:srgbClr val="FFFFFF"/>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03840"/>
                </a:solidFill>
                <a:effectLst/>
                <a:uLnTx/>
                <a:uFillTx/>
                <a:latin typeface="Arial" panose="020B0604020202020204"/>
                <a:ea typeface="+mn-ea"/>
                <a:cs typeface="+mn-cs"/>
              </a:rPr>
              <a:t>Based on price appreciation projected by the Home Price Expectations Survey </a:t>
            </a:r>
          </a:p>
        </p:txBody>
      </p:sp>
    </p:spTree>
    <p:extLst>
      <p:ext uri="{BB962C8B-B14F-4D97-AF65-F5344CB8AC3E}">
        <p14:creationId xmlns:p14="http://schemas.microsoft.com/office/powerpoint/2010/main" val="3977299413"/>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43AD1168EC0F4D8102CD0392956C60" ma:contentTypeVersion="14" ma:contentTypeDescription="Create a new document." ma:contentTypeScope="" ma:versionID="453671fe781ee492c85b836c5a6877ad">
  <xsd:schema xmlns:xsd="http://www.w3.org/2001/XMLSchema" xmlns:xs="http://www.w3.org/2001/XMLSchema" xmlns:p="http://schemas.microsoft.com/office/2006/metadata/properties" xmlns:ns2="f8a5d815-3b9b-44af-bae6-1a27e5c365a4" xmlns:ns3="291b8afd-85c9-471a-a26f-35bf14574837" targetNamespace="http://schemas.microsoft.com/office/2006/metadata/properties" ma:root="true" ma:fieldsID="44a1d8b2667e6dd12f7bc1b765183d55" ns2:_="" ns3:_="">
    <xsd:import namespace="f8a5d815-3b9b-44af-bae6-1a27e5c365a4"/>
    <xsd:import namespace="291b8afd-85c9-471a-a26f-35bf1457483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a5d815-3b9b-44af-bae6-1a27e5c365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63b5bc3-3a15-47ca-848e-3e91530e7f2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1b8afd-85c9-471a-a26f-35bf1457483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eb4c048-e1f9-4ae7-a890-0c4d5b4016d9}" ma:internalName="TaxCatchAll" ma:showField="CatchAllData" ma:web="291b8afd-85c9-471a-a26f-35bf1457483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a5d815-3b9b-44af-bae6-1a27e5c365a4">
      <Terms xmlns="http://schemas.microsoft.com/office/infopath/2007/PartnerControls"/>
    </lcf76f155ced4ddcb4097134ff3c332f>
    <TaxCatchAll xmlns="291b8afd-85c9-471a-a26f-35bf14574837" xsi:nil="true"/>
  </documentManagement>
</p:properties>
</file>

<file path=customXml/itemProps1.xml><?xml version="1.0" encoding="utf-8"?>
<ds:datastoreItem xmlns:ds="http://schemas.openxmlformats.org/officeDocument/2006/customXml" ds:itemID="{749B5997-41D9-4717-8FCB-2ED7E647D30F}">
  <ds:schemaRefs>
    <ds:schemaRef ds:uri="291b8afd-85c9-471a-a26f-35bf14574837"/>
    <ds:schemaRef ds:uri="f8a5d815-3b9b-44af-bae6-1a27e5c365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E40D6A-4865-4109-BCD0-382A452B5295}">
  <ds:schemaRefs>
    <ds:schemaRef ds:uri="http://schemas.microsoft.com/sharepoint/v3/contenttype/forms"/>
  </ds:schemaRefs>
</ds:datastoreItem>
</file>

<file path=customXml/itemProps3.xml><?xml version="1.0" encoding="utf-8"?>
<ds:datastoreItem xmlns:ds="http://schemas.openxmlformats.org/officeDocument/2006/customXml" ds:itemID="{DD4484DF-A465-49F2-AA28-1E71AB825691}">
  <ds:schemaRefs>
    <ds:schemaRef ds:uri="http://schemas.microsoft.com/office/2006/metadata/properties"/>
    <ds:schemaRef ds:uri="http://purl.org/dc/terms/"/>
    <ds:schemaRef ds:uri="f8a5d815-3b9b-44af-bae6-1a27e5c365a4"/>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291b8afd-85c9-471a-a26f-35bf1457483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2062</TotalTime>
  <Words>4213</Words>
  <Application>Microsoft Office PowerPoint</Application>
  <PresentationFormat>Custom</PresentationFormat>
  <Paragraphs>269</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Georgia</vt:lpstr>
      <vt:lpstr>Helvetica</vt:lpstr>
      <vt:lpstr>Helvetica Neue</vt:lpstr>
      <vt:lpstr>Helvetica Neue Light</vt:lpstr>
      <vt:lpstr>Monotype Corsiva</vt:lpstr>
      <vt:lpstr>Symbol</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Fawn Morgan</cp:lastModifiedBy>
  <cp:revision>78</cp:revision>
  <dcterms:created xsi:type="dcterms:W3CDTF">2021-07-16T16:38:04Z</dcterms:created>
  <dcterms:modified xsi:type="dcterms:W3CDTF">2024-10-18T18:49:57Z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0x0101004043AD1168EC0F4D8102CD0392956C60</vt:lpwstr>
  </property>
  <property fmtid="{D5CDD505-2E9C-101B-9397-08002B2CF9AE}" pid="3" name="MediaServiceImageTags">
    <vt:lpwstr/>
  </property>
</Properties>
</file>